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2" r:id="rId6"/>
    <p:sldId id="260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89" d="100"/>
          <a:sy n="89" d="100"/>
        </p:scale>
        <p:origin x="61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5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3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5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3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44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3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9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594B-FC92-4B7E-B25E-5B9301671B97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97280"/>
            <a:ext cx="9144000" cy="2504758"/>
          </a:xfrm>
        </p:spPr>
        <p:txBody>
          <a:bodyPr>
            <a:normAutofit/>
          </a:bodyPr>
          <a:lstStyle/>
          <a:p>
            <a:r>
              <a:rPr lang="en-US" sz="6600" dirty="0" smtClean="0"/>
              <a:t>Sources of Law,</a:t>
            </a:r>
            <a:br>
              <a:rPr lang="en-US" sz="6600" dirty="0" smtClean="0"/>
            </a:br>
            <a:r>
              <a:rPr lang="en-US" sz="6600" dirty="0" smtClean="0"/>
              <a:t>Sources of Laws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Is there any point in making such a distinction?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2362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Sources of Law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Remember our definition</a:t>
            </a:r>
            <a:r>
              <a:rPr lang="en-US" dirty="0" smtClean="0"/>
              <a:t>: “</a:t>
            </a:r>
            <a:r>
              <a:rPr lang="en-US" dirty="0"/>
              <a:t>the system of rules which a particular country or community recognizes as regulating the actions of its members and which it may enforce by the imposition of penalties</a:t>
            </a:r>
            <a:r>
              <a:rPr lang="en-US" dirty="0" smtClean="0"/>
              <a:t>.”</a:t>
            </a:r>
          </a:p>
          <a:p>
            <a:endParaRPr lang="en-US" dirty="0"/>
          </a:p>
          <a:p>
            <a:r>
              <a:rPr lang="en-US" dirty="0" smtClean="0"/>
              <a:t>But, if we have a system, where does it come from?</a:t>
            </a:r>
          </a:p>
          <a:p>
            <a:endParaRPr lang="en-US" dirty="0"/>
          </a:p>
          <a:p>
            <a:r>
              <a:rPr lang="en-US" dirty="0" smtClean="0"/>
              <a:t>What are some of the original sources of law?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58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Looking Back … Early Legal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Before There Were Any Human Legal Systems?</a:t>
            </a:r>
          </a:p>
          <a:p>
            <a:endParaRPr lang="en-US" dirty="0"/>
          </a:p>
          <a:p>
            <a:r>
              <a:rPr lang="en-US" dirty="0" smtClean="0"/>
              <a:t>Code of Hammurabi: Who </a:t>
            </a:r>
            <a:r>
              <a:rPr lang="en-US" i="1" dirty="0"/>
              <a:t>w</a:t>
            </a:r>
            <a:r>
              <a:rPr lang="en-US" i="1" dirty="0" smtClean="0"/>
              <a:t>as</a:t>
            </a:r>
            <a:r>
              <a:rPr lang="en-US" dirty="0" smtClean="0"/>
              <a:t> Hammurabi?</a:t>
            </a:r>
          </a:p>
          <a:p>
            <a:endParaRPr lang="en-US" dirty="0"/>
          </a:p>
          <a:p>
            <a:r>
              <a:rPr lang="en-US" dirty="0" smtClean="0"/>
              <a:t>Code of Justinian: law as “a theory of right and wrong “ and “an art of the good and the equitable”</a:t>
            </a:r>
          </a:p>
          <a:p>
            <a:endParaRPr lang="en-US" dirty="0"/>
          </a:p>
          <a:p>
            <a:r>
              <a:rPr lang="en-US" dirty="0" smtClean="0"/>
              <a:t>Magna Carta: law as an evolving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34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Ideas Behind Modern Law: The State of Nature and The Social Contract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What do we mean by ‘the state of nature’?</a:t>
            </a:r>
          </a:p>
          <a:p>
            <a:endParaRPr lang="en-US" dirty="0"/>
          </a:p>
          <a:p>
            <a:r>
              <a:rPr lang="en-US" dirty="0" smtClean="0"/>
              <a:t>Thomas Hobbes and John Locke</a:t>
            </a:r>
          </a:p>
          <a:p>
            <a:endParaRPr lang="en-US" dirty="0" smtClean="0"/>
          </a:p>
          <a:p>
            <a:r>
              <a:rPr lang="en-US" dirty="0" smtClean="0"/>
              <a:t>What is the idea of ‘the social contract’?</a:t>
            </a:r>
          </a:p>
          <a:p>
            <a:endParaRPr lang="en-US" dirty="0"/>
          </a:p>
          <a:p>
            <a:r>
              <a:rPr lang="en-US" dirty="0" smtClean="0"/>
              <a:t>What about natural law? (What if anything do we have in the absence of a system?)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70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Social Contract: Is There One?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“</a:t>
            </a:r>
            <a:r>
              <a:rPr lang="en-US" dirty="0" smtClean="0"/>
              <a:t>We </a:t>
            </a:r>
            <a:r>
              <a:rPr lang="en-US" dirty="0"/>
              <a:t>hold these truths to be self-evident, that all men are created equal, that they are endowed by their Creator with certain unalienable Rights, that among these are Life, Liberty and the pursuit of Happiness.--That to secure these rights, Governments are instituted among Men, deriving their just powers from the consent of the </a:t>
            </a:r>
            <a:r>
              <a:rPr lang="en-US" dirty="0" smtClean="0"/>
              <a:t>governed….”</a:t>
            </a:r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What comes next?</a:t>
            </a:r>
            <a:endParaRPr lang="en-US" sz="3200" dirty="0" smtClean="0"/>
          </a:p>
          <a:p>
            <a:endParaRPr lang="en-US" dirty="0" smtClean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92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Sovereign Citizen Movement and The Law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Remember IOLINE?</a:t>
            </a:r>
          </a:p>
          <a:p>
            <a:r>
              <a:rPr lang="en-US" dirty="0" smtClean="0"/>
              <a:t>Is non-recognition of the law an excuse? Do </a:t>
            </a:r>
            <a:r>
              <a:rPr lang="en-US" dirty="0"/>
              <a:t>you have to agree that the law is valid to be subject to it?</a:t>
            </a:r>
          </a:p>
          <a:p>
            <a:r>
              <a:rPr lang="en-US" dirty="0" smtClean="0"/>
              <a:t>What </a:t>
            </a:r>
            <a:r>
              <a:rPr lang="en-US" dirty="0" smtClean="0"/>
              <a:t>does it mean to claim to be a sovereign citizen?</a:t>
            </a:r>
          </a:p>
          <a:p>
            <a:endParaRPr lang="en-US" dirty="0" smtClean="0"/>
          </a:p>
          <a:p>
            <a:r>
              <a:rPr lang="en-US" dirty="0" smtClean="0"/>
              <a:t>Consistency … Predictability … Consensus?</a:t>
            </a:r>
          </a:p>
          <a:p>
            <a:endParaRPr lang="en-US" dirty="0"/>
          </a:p>
          <a:p>
            <a:r>
              <a:rPr lang="en-US" dirty="0" smtClean="0"/>
              <a:t>Sovereign citizen: Is there such a thing, and what does that question mean?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792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The Sovereign Citizen Movement and The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Sovereign citizens believe governments are illegitimate—operating beyond proper jurisdiction—and thus have no authority over them</a:t>
            </a:r>
          </a:p>
          <a:p>
            <a:r>
              <a:rPr lang="en-US" dirty="0" smtClean="0"/>
              <a:t>How absolute is this belief?  All governments all the time? Sovereign citizens will sometimes declare their independence</a:t>
            </a:r>
          </a:p>
          <a:p>
            <a:r>
              <a:rPr lang="en-US" dirty="0" smtClean="0"/>
              <a:t>Sometimes show deference to the county sheriff</a:t>
            </a:r>
            <a:endParaRPr lang="en-US" dirty="0"/>
          </a:p>
          <a:p>
            <a:r>
              <a:rPr lang="en-US" dirty="0" smtClean="0"/>
              <a:t>Common Law Grand Jury (or Common Law Court)</a:t>
            </a:r>
          </a:p>
          <a:p>
            <a:r>
              <a:rPr lang="en-US" dirty="0" smtClean="0"/>
              <a:t>Criminal element of sovereign movement: fraud and violent crime</a:t>
            </a:r>
          </a:p>
          <a:p>
            <a:pPr lvl="1"/>
            <a:r>
              <a:rPr lang="en-US" dirty="0" smtClean="0"/>
              <a:t>The suicide note of Joseph Stack</a:t>
            </a:r>
            <a:endParaRPr lang="en-US" dirty="0"/>
          </a:p>
          <a:p>
            <a:r>
              <a:rPr lang="en-US" dirty="0" smtClean="0"/>
              <a:t>“Trapped in a world he never made…”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937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Sources of Laws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Constitutions</a:t>
            </a:r>
          </a:p>
          <a:p>
            <a:r>
              <a:rPr lang="en-US" dirty="0" smtClean="0"/>
              <a:t>Legislative enactments</a:t>
            </a:r>
          </a:p>
          <a:p>
            <a:r>
              <a:rPr lang="en-US" dirty="0" smtClean="0"/>
              <a:t>Court cases</a:t>
            </a:r>
          </a:p>
          <a:p>
            <a:r>
              <a:rPr lang="en-US" dirty="0" smtClean="0"/>
              <a:t>Civil (code-based) law and the ‘common law’</a:t>
            </a:r>
          </a:p>
          <a:p>
            <a:r>
              <a:rPr lang="en-US" dirty="0" smtClean="0"/>
              <a:t>Agency regulatory law</a:t>
            </a:r>
          </a:p>
          <a:p>
            <a:r>
              <a:rPr lang="en-US" dirty="0" smtClean="0"/>
              <a:t>Treaties</a:t>
            </a:r>
          </a:p>
          <a:p>
            <a:r>
              <a:rPr lang="en-US" dirty="0" smtClean="0"/>
              <a:t>Religions</a:t>
            </a:r>
          </a:p>
          <a:p>
            <a:r>
              <a:rPr lang="en-US" dirty="0" smtClean="0"/>
              <a:t>Customs, traditions and associations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658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450</Words>
  <Application>Microsoft Office PowerPoint</Application>
  <PresentationFormat>Widescreen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Sources of Law, Sources of Laws</vt:lpstr>
      <vt:lpstr>Sources of Law</vt:lpstr>
      <vt:lpstr>Looking Back … Early Legal Systems</vt:lpstr>
      <vt:lpstr>Ideas Behind Modern Law: The State of Nature and The Social Contract</vt:lpstr>
      <vt:lpstr>The Social Contract: Is There One?</vt:lpstr>
      <vt:lpstr>The Sovereign Citizen Movement and The Law</vt:lpstr>
      <vt:lpstr>The Sovereign Citizen Movement and The Law</vt:lpstr>
      <vt:lpstr>Sources of Laws</vt:lpstr>
    </vt:vector>
  </TitlesOfParts>
  <Company>HPES NMCI 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Waters, Michael R CIV USN NAVFAC SW SAN CA (USA)</dc:creator>
  <cp:lastModifiedBy>Waters, Michael R CIV USN NAVFAC SW SAN CA (USA)</cp:lastModifiedBy>
  <cp:revision>35</cp:revision>
  <dcterms:created xsi:type="dcterms:W3CDTF">2021-01-04T17:27:19Z</dcterms:created>
  <dcterms:modified xsi:type="dcterms:W3CDTF">2021-01-11T07:45:55Z</dcterms:modified>
</cp:coreProperties>
</file>