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8" r:id="rId4"/>
    <p:sldId id="271" r:id="rId5"/>
    <p:sldId id="272" r:id="rId6"/>
    <p:sldId id="273" r:id="rId7"/>
    <p:sldId id="274" r:id="rId8"/>
    <p:sldId id="27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85" d="100"/>
          <a:sy n="85" d="100"/>
        </p:scale>
        <p:origin x="77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A7C594B-FC92-4B7E-B25E-5B9301671B97}"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3644254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7C594B-FC92-4B7E-B25E-5B9301671B97}"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3852438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7C594B-FC92-4B7E-B25E-5B9301671B97}"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1969571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A7C594B-FC92-4B7E-B25E-5B9301671B97}" type="datetimeFigureOut">
              <a:rPr lang="en-US" smtClean="0"/>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1859555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A7C594B-FC92-4B7E-B25E-5B9301671B97}" type="datetimeFigureOut">
              <a:rPr lang="en-US" smtClean="0"/>
              <a:t>2/21/2021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758263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A7C594B-FC92-4B7E-B25E-5B9301671B97}" type="datetimeFigureOut">
              <a:rPr lang="en-US" smtClean="0"/>
              <a:t>2/21/2021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300507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7C594B-FC92-4B7E-B25E-5B9301671B97}" type="datetimeFigureOut">
              <a:rPr lang="en-US" smtClean="0"/>
              <a:t>2/21/2021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202215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7C594B-FC92-4B7E-B25E-5B9301671B97}" type="datetimeFigureOut">
              <a:rPr lang="en-US" smtClean="0"/>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657630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7C594B-FC92-4B7E-B25E-5B9301671B97}" type="datetimeFigureOut">
              <a:rPr lang="en-US" smtClean="0"/>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3344244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7C594B-FC92-4B7E-B25E-5B9301671B97}"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3904734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7C594B-FC92-4B7E-B25E-5B9301671B97}"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2AA3D6-59E5-4836-88F8-9F9A14946DBD}" type="slidenum">
              <a:rPr lang="en-US" smtClean="0"/>
              <a:t>‹#›</a:t>
            </a:fld>
            <a:endParaRPr lang="en-US"/>
          </a:p>
        </p:txBody>
      </p:sp>
    </p:spTree>
    <p:extLst>
      <p:ext uri="{BB962C8B-B14F-4D97-AF65-F5344CB8AC3E}">
        <p14:creationId xmlns:p14="http://schemas.microsoft.com/office/powerpoint/2010/main" val="1266590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7C594B-FC92-4B7E-B25E-5B9301671B97}" type="datetimeFigureOut">
              <a:rPr lang="en-US" smtClean="0"/>
              <a:t>2/21/2021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2AA3D6-59E5-4836-88F8-9F9A14946DBD}" type="slidenum">
              <a:rPr lang="en-US" smtClean="0"/>
              <a:t>‹#›</a:t>
            </a:fld>
            <a:endParaRPr lang="en-US"/>
          </a:p>
        </p:txBody>
      </p:sp>
    </p:spTree>
    <p:extLst>
      <p:ext uri="{BB962C8B-B14F-4D97-AF65-F5344CB8AC3E}">
        <p14:creationId xmlns:p14="http://schemas.microsoft.com/office/powerpoint/2010/main" val="3305653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097280"/>
            <a:ext cx="9144000" cy="2504758"/>
          </a:xfrm>
        </p:spPr>
        <p:txBody>
          <a:bodyPr>
            <a:normAutofit fontScale="90000"/>
          </a:bodyPr>
          <a:lstStyle/>
          <a:p>
            <a:r>
              <a:rPr lang="en-US" sz="6600" dirty="0" smtClean="0"/>
              <a:t>Juries … With A Little Leftover Criminal Procedure</a:t>
            </a:r>
            <a:endParaRPr lang="en-US" sz="6600" dirty="0"/>
          </a:p>
        </p:txBody>
      </p:sp>
      <p:sp>
        <p:nvSpPr>
          <p:cNvPr id="3" name="Subtitle 2"/>
          <p:cNvSpPr>
            <a:spLocks noGrp="1"/>
          </p:cNvSpPr>
          <p:nvPr>
            <p:ph type="subTitle" idx="1"/>
          </p:nvPr>
        </p:nvSpPr>
        <p:spPr/>
        <p:txBody>
          <a:bodyPr/>
          <a:lstStyle/>
          <a:p>
            <a:endParaRPr lang="en-US" dirty="0" smtClean="0"/>
          </a:p>
          <a:p>
            <a:endParaRPr lang="en-US" dirty="0" smtClean="0"/>
          </a:p>
        </p:txBody>
      </p:sp>
    </p:spTree>
    <p:extLst>
      <p:ext uri="{BB962C8B-B14F-4D97-AF65-F5344CB8AC3E}">
        <p14:creationId xmlns:p14="http://schemas.microsoft.com/office/powerpoint/2010/main" val="36236203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Rights Of An Accused Person in The U.S.</a:t>
            </a:r>
            <a:endParaRPr lang="en-US" dirty="0"/>
          </a:p>
        </p:txBody>
      </p:sp>
      <p:sp>
        <p:nvSpPr>
          <p:cNvPr id="3" name="Content Placeholder 2"/>
          <p:cNvSpPr>
            <a:spLocks noGrp="1"/>
          </p:cNvSpPr>
          <p:nvPr>
            <p:ph idx="1"/>
          </p:nvPr>
        </p:nvSpPr>
        <p:spPr/>
        <p:txBody>
          <a:bodyPr>
            <a:normAutofit/>
          </a:bodyPr>
          <a:lstStyle/>
          <a:p>
            <a:r>
              <a:rPr lang="en-US" dirty="0" smtClean="0"/>
              <a:t>Applied to the States pursuant to the Bill of Rights</a:t>
            </a:r>
          </a:p>
          <a:p>
            <a:pPr lvl="1"/>
            <a:r>
              <a:rPr lang="en-US" sz="2800" dirty="0" smtClean="0"/>
              <a:t>Ban on unreasonable searches and seizures</a:t>
            </a:r>
          </a:p>
          <a:p>
            <a:pPr lvl="1"/>
            <a:r>
              <a:rPr lang="en-US" sz="2800" dirty="0" smtClean="0"/>
              <a:t>Prohibition against double jeopardy</a:t>
            </a:r>
          </a:p>
          <a:p>
            <a:pPr lvl="1"/>
            <a:r>
              <a:rPr lang="en-US" sz="2800" dirty="0" smtClean="0"/>
              <a:t>Are people put on trial twice for the same thing?</a:t>
            </a:r>
          </a:p>
          <a:p>
            <a:pPr lvl="1"/>
            <a:r>
              <a:rPr lang="en-US" sz="2800" dirty="0" smtClean="0"/>
              <a:t>Privilege against self-incrimination</a:t>
            </a:r>
          </a:p>
          <a:p>
            <a:pPr lvl="1"/>
            <a:r>
              <a:rPr lang="en-US" sz="2800" dirty="0" smtClean="0"/>
              <a:t>Speedy trial</a:t>
            </a:r>
          </a:p>
          <a:p>
            <a:pPr lvl="1"/>
            <a:r>
              <a:rPr lang="en-US" sz="2800" dirty="0" smtClean="0"/>
              <a:t>Public trial / Jury trial</a:t>
            </a:r>
          </a:p>
          <a:p>
            <a:pPr lvl="1"/>
            <a:r>
              <a:rPr lang="en-US" sz="2800" dirty="0" smtClean="0"/>
              <a:t>Right to counsel</a:t>
            </a:r>
          </a:p>
          <a:p>
            <a:pPr lvl="1"/>
            <a:r>
              <a:rPr lang="en-US" sz="2800" dirty="0" smtClean="0"/>
              <a:t>Bar against cruel and unusual punishment</a:t>
            </a:r>
            <a:endParaRPr lang="en-US" sz="2800" dirty="0"/>
          </a:p>
          <a:p>
            <a:endParaRPr lang="en-US" dirty="0"/>
          </a:p>
        </p:txBody>
      </p:sp>
    </p:spTree>
    <p:extLst>
      <p:ext uri="{BB962C8B-B14F-4D97-AF65-F5344CB8AC3E}">
        <p14:creationId xmlns:p14="http://schemas.microsoft.com/office/powerpoint/2010/main" val="1754395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Criminal Procedure and Protections</a:t>
            </a:r>
            <a:endParaRPr lang="en-US" dirty="0"/>
          </a:p>
        </p:txBody>
      </p:sp>
      <p:sp>
        <p:nvSpPr>
          <p:cNvPr id="3" name="Content Placeholder 2"/>
          <p:cNvSpPr>
            <a:spLocks noGrp="1"/>
          </p:cNvSpPr>
          <p:nvPr>
            <p:ph idx="1"/>
          </p:nvPr>
        </p:nvSpPr>
        <p:spPr/>
        <p:txBody>
          <a:bodyPr>
            <a:normAutofit lnSpcReduction="10000"/>
          </a:bodyPr>
          <a:lstStyle/>
          <a:p>
            <a:r>
              <a:rPr lang="en-US" dirty="0" smtClean="0"/>
              <a:t>Sequence of criminal prosecution: </a:t>
            </a:r>
          </a:p>
          <a:p>
            <a:pPr lvl="1"/>
            <a:r>
              <a:rPr lang="en-US" dirty="0" smtClean="0"/>
              <a:t>Arrest and investigation – probable cause; 4</a:t>
            </a:r>
            <a:r>
              <a:rPr lang="en-US" baseline="30000" dirty="0" smtClean="0"/>
              <a:t>th</a:t>
            </a:r>
            <a:r>
              <a:rPr lang="en-US" dirty="0" smtClean="0"/>
              <a:t> Amendment</a:t>
            </a:r>
          </a:p>
          <a:p>
            <a:pPr lvl="1"/>
            <a:r>
              <a:rPr lang="en-US" dirty="0" smtClean="0"/>
              <a:t>Charging</a:t>
            </a:r>
          </a:p>
          <a:p>
            <a:pPr lvl="1"/>
            <a:r>
              <a:rPr lang="en-US" dirty="0" smtClean="0"/>
              <a:t>Initial hearing / Arraignment</a:t>
            </a:r>
          </a:p>
          <a:p>
            <a:pPr lvl="1"/>
            <a:r>
              <a:rPr lang="en-US" dirty="0" smtClean="0"/>
              <a:t>Discovery</a:t>
            </a:r>
          </a:p>
          <a:p>
            <a:pPr lvl="1"/>
            <a:r>
              <a:rPr lang="en-US" dirty="0" smtClean="0"/>
              <a:t>Plea Bargaining/Negotiations, Preliminary Hearing and Pre-Trial Motions</a:t>
            </a:r>
          </a:p>
          <a:p>
            <a:pPr lvl="1"/>
            <a:r>
              <a:rPr lang="en-US" dirty="0" smtClean="0"/>
              <a:t>Trial – jury or bench - “beyond a reasonable doubt”</a:t>
            </a:r>
          </a:p>
          <a:p>
            <a:pPr lvl="1"/>
            <a:r>
              <a:rPr lang="en-US" dirty="0" smtClean="0"/>
              <a:t>Post-Trial and Sentencing</a:t>
            </a:r>
          </a:p>
          <a:p>
            <a:pPr lvl="1"/>
            <a:r>
              <a:rPr lang="en-US" dirty="0" smtClean="0"/>
              <a:t>Appeal(s)</a:t>
            </a:r>
          </a:p>
          <a:p>
            <a:r>
              <a:rPr lang="en-US" dirty="0" smtClean="0"/>
              <a:t>Sentencing: Mandatory Guidelines vs. Judicial Discretion</a:t>
            </a:r>
          </a:p>
          <a:p>
            <a:r>
              <a:rPr lang="en-US" dirty="0" smtClean="0"/>
              <a:t>Parole/Pardon</a:t>
            </a:r>
            <a:endParaRPr lang="en-US" dirty="0"/>
          </a:p>
        </p:txBody>
      </p:sp>
    </p:spTree>
    <p:extLst>
      <p:ext uri="{BB962C8B-B14F-4D97-AF65-F5344CB8AC3E}">
        <p14:creationId xmlns:p14="http://schemas.microsoft.com/office/powerpoint/2010/main" val="498953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Juries</a:t>
            </a:r>
            <a:endParaRPr lang="en-US" dirty="0"/>
          </a:p>
        </p:txBody>
      </p:sp>
      <p:sp>
        <p:nvSpPr>
          <p:cNvPr id="3" name="Content Placeholder 2"/>
          <p:cNvSpPr>
            <a:spLocks noGrp="1"/>
          </p:cNvSpPr>
          <p:nvPr>
            <p:ph idx="1"/>
          </p:nvPr>
        </p:nvSpPr>
        <p:spPr/>
        <p:txBody>
          <a:bodyPr>
            <a:normAutofit/>
          </a:bodyPr>
          <a:lstStyle/>
          <a:p>
            <a:r>
              <a:rPr lang="en-US" dirty="0" smtClean="0"/>
              <a:t>What are juries supposed to do?</a:t>
            </a:r>
          </a:p>
          <a:p>
            <a:r>
              <a:rPr lang="en-US" dirty="0" smtClean="0"/>
              <a:t>What are differences between civil and criminal juries?</a:t>
            </a:r>
          </a:p>
          <a:p>
            <a:r>
              <a:rPr lang="en-US" dirty="0" smtClean="0"/>
              <a:t>What are juries supposed to consider?</a:t>
            </a:r>
          </a:p>
          <a:p>
            <a:r>
              <a:rPr lang="en-US" dirty="0" smtClean="0"/>
              <a:t>How </a:t>
            </a:r>
            <a:r>
              <a:rPr lang="en-US" dirty="0"/>
              <a:t>do juries work</a:t>
            </a:r>
            <a:r>
              <a:rPr lang="en-US" dirty="0" smtClean="0"/>
              <a:t>?</a:t>
            </a:r>
          </a:p>
          <a:p>
            <a:r>
              <a:rPr lang="en-US" dirty="0" smtClean="0"/>
              <a:t>Do juries sometimes ‘not work’-?</a:t>
            </a:r>
            <a:endParaRPr lang="en-US" dirty="0"/>
          </a:p>
          <a:p>
            <a:r>
              <a:rPr lang="en-US" dirty="0"/>
              <a:t>What if a</a:t>
            </a:r>
            <a:r>
              <a:rPr lang="en-US" dirty="0" smtClean="0"/>
              <a:t> </a:t>
            </a:r>
            <a:r>
              <a:rPr lang="en-US" dirty="0"/>
              <a:t>jury appears to have ignored the law</a:t>
            </a:r>
            <a:r>
              <a:rPr lang="en-US" dirty="0" smtClean="0"/>
              <a:t>?</a:t>
            </a:r>
            <a:endParaRPr lang="en-US" dirty="0"/>
          </a:p>
        </p:txBody>
      </p:sp>
    </p:spTree>
    <p:extLst>
      <p:ext uri="{BB962C8B-B14F-4D97-AF65-F5344CB8AC3E}">
        <p14:creationId xmlns:p14="http://schemas.microsoft.com/office/powerpoint/2010/main" val="2583536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Juries</a:t>
            </a:r>
            <a:endParaRPr lang="en-US" dirty="0"/>
          </a:p>
        </p:txBody>
      </p:sp>
      <p:sp>
        <p:nvSpPr>
          <p:cNvPr id="3" name="Content Placeholder 2"/>
          <p:cNvSpPr>
            <a:spLocks noGrp="1"/>
          </p:cNvSpPr>
          <p:nvPr>
            <p:ph idx="1"/>
          </p:nvPr>
        </p:nvSpPr>
        <p:spPr/>
        <p:txBody>
          <a:bodyPr>
            <a:normAutofit/>
          </a:bodyPr>
          <a:lstStyle/>
          <a:p>
            <a:r>
              <a:rPr lang="en-US" dirty="0"/>
              <a:t>How do you get on a jury?</a:t>
            </a:r>
          </a:p>
          <a:p>
            <a:pPr lvl="1"/>
            <a:r>
              <a:rPr lang="en-US" dirty="0"/>
              <a:t>Who is eligible to be on a jury?</a:t>
            </a:r>
          </a:p>
          <a:p>
            <a:pPr lvl="1"/>
            <a:r>
              <a:rPr lang="en-US" dirty="0"/>
              <a:t>What makes someone ineligible for jury service?</a:t>
            </a:r>
          </a:p>
          <a:p>
            <a:r>
              <a:rPr lang="en-US" dirty="0"/>
              <a:t>How and why are people left off juries?</a:t>
            </a:r>
          </a:p>
          <a:p>
            <a:pPr lvl="1"/>
            <a:r>
              <a:rPr lang="en-US" dirty="0"/>
              <a:t>Can attorneys be on a jury?</a:t>
            </a:r>
          </a:p>
          <a:p>
            <a:r>
              <a:rPr lang="en-US" dirty="0"/>
              <a:t>How would YOU choose jurors</a:t>
            </a:r>
            <a:r>
              <a:rPr lang="en-US" dirty="0" smtClean="0"/>
              <a:t>?</a:t>
            </a:r>
          </a:p>
          <a:p>
            <a:r>
              <a:rPr lang="en-US" dirty="0" smtClean="0"/>
              <a:t>Let’s consider our scenarios…</a:t>
            </a:r>
            <a:endParaRPr lang="en-US" dirty="0"/>
          </a:p>
        </p:txBody>
      </p:sp>
    </p:spTree>
    <p:extLst>
      <p:ext uri="{BB962C8B-B14F-4D97-AF65-F5344CB8AC3E}">
        <p14:creationId xmlns:p14="http://schemas.microsoft.com/office/powerpoint/2010/main" val="3321256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Juries</a:t>
            </a:r>
            <a:endParaRPr lang="en-US" dirty="0"/>
          </a:p>
        </p:txBody>
      </p:sp>
      <p:sp>
        <p:nvSpPr>
          <p:cNvPr id="3" name="Content Placeholder 2"/>
          <p:cNvSpPr>
            <a:spLocks noGrp="1"/>
          </p:cNvSpPr>
          <p:nvPr>
            <p:ph idx="1"/>
          </p:nvPr>
        </p:nvSpPr>
        <p:spPr/>
        <p:txBody>
          <a:bodyPr>
            <a:normAutofit/>
          </a:bodyPr>
          <a:lstStyle/>
          <a:p>
            <a:r>
              <a:rPr lang="en-US" dirty="0"/>
              <a:t> Mr. Jones is being prosecuted for speeding. (He has refused to pay the ticket he got for speeding and has insisted on going to trial.) The only witness—other than Mr. Jones—is a police officer who claims to have observed Mr. Jones speeding, and that his radar gun showed Mr. Jones going 75 miles per hour in an area with a speed limit of 70. You are going to be prosecuting Mr. Jones: what questions might you want to ask your potential jurors? What about if you’re going to be defending Mr. Jones: what kinds of things might you want the jury to be thinking about</a:t>
            </a:r>
            <a:r>
              <a:rPr lang="en-US" dirty="0" smtClean="0"/>
              <a:t>?</a:t>
            </a:r>
          </a:p>
          <a:p>
            <a:pPr marL="0" indent="0">
              <a:buNone/>
            </a:pPr>
            <a:endParaRPr lang="en-US" dirty="0"/>
          </a:p>
        </p:txBody>
      </p:sp>
    </p:spTree>
    <p:extLst>
      <p:ext uri="{BB962C8B-B14F-4D97-AF65-F5344CB8AC3E}">
        <p14:creationId xmlns:p14="http://schemas.microsoft.com/office/powerpoint/2010/main" val="1523020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Juries</a:t>
            </a:r>
            <a:endParaRPr lang="en-US" dirty="0"/>
          </a:p>
        </p:txBody>
      </p:sp>
      <p:sp>
        <p:nvSpPr>
          <p:cNvPr id="3" name="Content Placeholder 2"/>
          <p:cNvSpPr>
            <a:spLocks noGrp="1"/>
          </p:cNvSpPr>
          <p:nvPr>
            <p:ph idx="1"/>
          </p:nvPr>
        </p:nvSpPr>
        <p:spPr/>
        <p:txBody>
          <a:bodyPr>
            <a:normAutofit/>
          </a:bodyPr>
          <a:lstStyle/>
          <a:p>
            <a:r>
              <a:rPr lang="en-US" dirty="0"/>
              <a:t> Same scenario as </a:t>
            </a:r>
            <a:r>
              <a:rPr lang="en-US" dirty="0" smtClean="0"/>
              <a:t>above—Mr. Jones is still being prosecuted for speeding—but now we know he has </a:t>
            </a:r>
            <a:r>
              <a:rPr lang="en-US" dirty="0"/>
              <a:t>previously been convicted for forging checks and perjury (lying while testifying in a formal proceeding). You’re defending him—are there any extra questions you might want to ask? (Hint: As a practical matter, what might his history mean in terms of your defense strategy?)</a:t>
            </a:r>
          </a:p>
          <a:p>
            <a:pPr marL="0" indent="0">
              <a:buNone/>
            </a:pPr>
            <a:endParaRPr lang="en-US" dirty="0"/>
          </a:p>
        </p:txBody>
      </p:sp>
    </p:spTree>
    <p:extLst>
      <p:ext uri="{BB962C8B-B14F-4D97-AF65-F5344CB8AC3E}">
        <p14:creationId xmlns:p14="http://schemas.microsoft.com/office/powerpoint/2010/main" val="3362806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Juries</a:t>
            </a:r>
            <a:endParaRPr lang="en-US" dirty="0"/>
          </a:p>
        </p:txBody>
      </p:sp>
      <p:sp>
        <p:nvSpPr>
          <p:cNvPr id="3" name="Content Placeholder 2"/>
          <p:cNvSpPr>
            <a:spLocks noGrp="1"/>
          </p:cNvSpPr>
          <p:nvPr>
            <p:ph idx="1"/>
          </p:nvPr>
        </p:nvSpPr>
        <p:spPr/>
        <p:txBody>
          <a:bodyPr>
            <a:normAutofit/>
          </a:bodyPr>
          <a:lstStyle/>
          <a:p>
            <a:r>
              <a:rPr lang="en-US" dirty="0"/>
              <a:t> Dr. Smith performs surgery to help Mr. Williams with back pain, but after the operation Mr. Williams is no longer able to walk and will be confined to a wheelchair. Mr. Williams is suing Dr. Smith, accusing him of having negligently caused serious further injury to Mr. Williams. You are going to be defending Dr. Smith: what are some of the ideas you might want to explore with the potential jurors? On the other hand, what if you are going to be representing Mr. Williams and you want the jury to find Dr. Smith negligent and financially liable for Mr. Williams’ situation: what do you want to ask them?</a:t>
            </a:r>
            <a:endParaRPr lang="en-US" dirty="0"/>
          </a:p>
        </p:txBody>
      </p:sp>
    </p:spTree>
    <p:extLst>
      <p:ext uri="{BB962C8B-B14F-4D97-AF65-F5344CB8AC3E}">
        <p14:creationId xmlns:p14="http://schemas.microsoft.com/office/powerpoint/2010/main" val="550572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651</TotalTime>
  <Words>547</Words>
  <Application>Microsoft Office PowerPoint</Application>
  <PresentationFormat>Widescreen</PresentationFormat>
  <Paragraphs>44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Juries … With A Little Leftover Criminal Procedure</vt:lpstr>
      <vt:lpstr>Rights Of An Accused Person in The U.S.</vt:lpstr>
      <vt:lpstr>Criminal Procedure and Protections</vt:lpstr>
      <vt:lpstr>Juries</vt:lpstr>
      <vt:lpstr>Juries</vt:lpstr>
      <vt:lpstr>Juries</vt:lpstr>
      <vt:lpstr>Juries</vt:lpstr>
      <vt:lpstr>Juries</vt:lpstr>
    </vt:vector>
  </TitlesOfParts>
  <Company>HPES NMCI NGEN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Waters, Michael R CIV USN NAVFAC SW SAN CA (USA)</dc:creator>
  <cp:lastModifiedBy>Waters, Michael R CIV USN NAVFAC SW SAN CA (USA)</cp:lastModifiedBy>
  <cp:revision>59</cp:revision>
  <dcterms:created xsi:type="dcterms:W3CDTF">2021-01-04T17:27:19Z</dcterms:created>
  <dcterms:modified xsi:type="dcterms:W3CDTF">2021-02-21T22:21:08Z</dcterms:modified>
</cp:coreProperties>
</file>