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85" d="100"/>
          <a:sy n="85" d="100"/>
        </p:scale>
        <p:origin x="7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5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3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5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3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44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3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9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594B-FC92-4B7E-B25E-5B9301671B97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97280"/>
            <a:ext cx="9144000" cy="2504758"/>
          </a:xfrm>
        </p:spPr>
        <p:txBody>
          <a:bodyPr>
            <a:normAutofit/>
          </a:bodyPr>
          <a:lstStyle/>
          <a:p>
            <a:r>
              <a:rPr lang="en-US" sz="6600" dirty="0" smtClean="0"/>
              <a:t>Civil and Criminal Law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2362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Sources of Laws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Constitutions</a:t>
            </a:r>
          </a:p>
          <a:p>
            <a:r>
              <a:rPr lang="en-US" dirty="0" smtClean="0"/>
              <a:t>Legislative enactments</a:t>
            </a:r>
          </a:p>
          <a:p>
            <a:r>
              <a:rPr lang="en-US" dirty="0" smtClean="0"/>
              <a:t>Court cases</a:t>
            </a:r>
          </a:p>
          <a:p>
            <a:r>
              <a:rPr lang="en-US" dirty="0" smtClean="0"/>
              <a:t>Civil (code-based) law and the ‘common law’</a:t>
            </a:r>
          </a:p>
          <a:p>
            <a:r>
              <a:rPr lang="en-US" dirty="0" smtClean="0"/>
              <a:t>Agency regulatory law</a:t>
            </a:r>
          </a:p>
          <a:p>
            <a:r>
              <a:rPr lang="en-US" dirty="0" smtClean="0"/>
              <a:t>Treaties</a:t>
            </a:r>
          </a:p>
          <a:p>
            <a:r>
              <a:rPr lang="en-US" dirty="0" smtClean="0"/>
              <a:t>Religions</a:t>
            </a:r>
          </a:p>
          <a:p>
            <a:r>
              <a:rPr lang="en-US" dirty="0" smtClean="0"/>
              <a:t>Customs, traditions and associations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658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Civil Law/Criminal Law Similarities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Procedure (This is The Law, after all…)</a:t>
            </a:r>
          </a:p>
          <a:p>
            <a:pPr lvl="1"/>
            <a:r>
              <a:rPr lang="en-US" dirty="0" smtClean="0"/>
              <a:t>Burden of Proof</a:t>
            </a:r>
          </a:p>
          <a:p>
            <a:r>
              <a:rPr lang="en-US" dirty="0" smtClean="0"/>
              <a:t>Jurisdiction</a:t>
            </a:r>
          </a:p>
          <a:p>
            <a:pPr lvl="1"/>
            <a:r>
              <a:rPr lang="en-US" dirty="0" smtClean="0"/>
              <a:t>Authority</a:t>
            </a:r>
          </a:p>
          <a:p>
            <a:pPr lvl="2"/>
            <a:r>
              <a:rPr lang="en-US" dirty="0" smtClean="0"/>
              <a:t>Timing (Statutes of Limitation)</a:t>
            </a:r>
          </a:p>
          <a:p>
            <a:pPr lvl="2"/>
            <a:r>
              <a:rPr lang="en-US" dirty="0" smtClean="0"/>
              <a:t>Original vs. Appellate (Marbury v. Madison)</a:t>
            </a:r>
          </a:p>
          <a:p>
            <a:pPr lvl="1"/>
            <a:r>
              <a:rPr lang="en-US" dirty="0" smtClean="0"/>
              <a:t>Location</a:t>
            </a:r>
          </a:p>
          <a:p>
            <a:r>
              <a:rPr lang="en-US" dirty="0" smtClean="0"/>
              <a:t>Type of Court and Subject Matter</a:t>
            </a:r>
          </a:p>
          <a:p>
            <a:pPr lvl="1"/>
            <a:r>
              <a:rPr lang="en-US" dirty="0" smtClean="0"/>
              <a:t>Federal (e.g., Claims Court)</a:t>
            </a:r>
          </a:p>
          <a:p>
            <a:pPr lvl="1"/>
            <a:r>
              <a:rPr lang="en-US" dirty="0" smtClean="0"/>
              <a:t>State and County (e.g., Probate Court)</a:t>
            </a:r>
          </a:p>
          <a:p>
            <a:pPr lvl="1"/>
            <a:r>
              <a:rPr lang="en-US" dirty="0" smtClean="0"/>
              <a:t>Special Areas (Admiralty; Water Law)</a:t>
            </a:r>
          </a:p>
          <a:p>
            <a:r>
              <a:rPr lang="en-US" dirty="0" smtClean="0"/>
              <a:t>Nature of the Dispute or Alleged Offender (Juvenile Court; Child Welfare)</a:t>
            </a:r>
          </a:p>
        </p:txBody>
      </p:sp>
    </p:spTree>
    <p:extLst>
      <p:ext uri="{BB962C8B-B14F-4D97-AF65-F5344CB8AC3E}">
        <p14:creationId xmlns:p14="http://schemas.microsoft.com/office/powerpoint/2010/main" val="461531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Wide World of Civil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Plaintiffs and Defendants (you have to be one or the other)</a:t>
            </a:r>
          </a:p>
          <a:p>
            <a:r>
              <a:rPr lang="en-US" dirty="0" smtClean="0"/>
              <a:t>Torts (What </a:t>
            </a:r>
            <a:r>
              <a:rPr lang="en-US" i="1" dirty="0" smtClean="0"/>
              <a:t>is</a:t>
            </a:r>
            <a:r>
              <a:rPr lang="en-US" dirty="0" smtClean="0"/>
              <a:t> a tort?)</a:t>
            </a:r>
          </a:p>
          <a:p>
            <a:r>
              <a:rPr lang="en-US" dirty="0" smtClean="0"/>
              <a:t>Contracts </a:t>
            </a:r>
          </a:p>
          <a:p>
            <a:r>
              <a:rPr lang="en-US" dirty="0" smtClean="0"/>
              <a:t>Domestic Relations</a:t>
            </a:r>
          </a:p>
          <a:p>
            <a:r>
              <a:rPr lang="en-US" dirty="0" smtClean="0"/>
              <a:t>Wills, Trusts and Estates</a:t>
            </a:r>
          </a:p>
          <a:p>
            <a:r>
              <a:rPr lang="en-US" dirty="0" smtClean="0"/>
              <a:t>Intellectual Property (you may own something and not know it!)</a:t>
            </a:r>
          </a:p>
          <a:p>
            <a:r>
              <a:rPr lang="en-US" dirty="0" smtClean="0"/>
              <a:t>Corporate and Tax Law</a:t>
            </a:r>
          </a:p>
          <a:p>
            <a:r>
              <a:rPr lang="en-US" dirty="0" smtClean="0"/>
              <a:t>And many more (Environmental, Labor Relations … Space Law?)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742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Types of Torts: Property Damage; Medical Malpractice; Assault/Battery; Libel/Slander; Trespass; False Imprisonment; Intentional or Negligent Infliction of Emotional Distress; Nuisance</a:t>
            </a:r>
          </a:p>
          <a:p>
            <a:r>
              <a:rPr lang="en-US" dirty="0" smtClean="0"/>
              <a:t>Duty (exercise reasonable care)</a:t>
            </a:r>
          </a:p>
          <a:p>
            <a:r>
              <a:rPr lang="en-US" dirty="0" smtClean="0"/>
              <a:t>Breach of duty</a:t>
            </a:r>
          </a:p>
          <a:p>
            <a:r>
              <a:rPr lang="en-US" dirty="0" smtClean="0"/>
              <a:t>Causation (proximate cause)</a:t>
            </a:r>
          </a:p>
          <a:p>
            <a:r>
              <a:rPr lang="en-US" dirty="0" smtClean="0"/>
              <a:t>Injury</a:t>
            </a:r>
          </a:p>
          <a:p>
            <a:r>
              <a:rPr lang="en-US" dirty="0" smtClean="0"/>
              <a:t>What’s the difference between a tort and a crime?</a:t>
            </a:r>
          </a:p>
        </p:txBody>
      </p:sp>
    </p:spTree>
    <p:extLst>
      <p:ext uri="{BB962C8B-B14F-4D97-AF65-F5344CB8AC3E}">
        <p14:creationId xmlns:p14="http://schemas.microsoft.com/office/powerpoint/2010/main" val="3741672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Crazy World of Criminal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Criminal offenses are defined as such: local, state and federal statutes</a:t>
            </a:r>
          </a:p>
          <a:p>
            <a:r>
              <a:rPr lang="en-US" dirty="0" smtClean="0"/>
              <a:t>Categories, Classes and Elements of Crimes</a:t>
            </a:r>
          </a:p>
          <a:p>
            <a:r>
              <a:rPr lang="en-US" dirty="0" smtClean="0"/>
              <a:t>Punishments for Crimes</a:t>
            </a:r>
          </a:p>
          <a:p>
            <a:r>
              <a:rPr lang="en-US" dirty="0"/>
              <a:t>Have to be identified in advance, in an existing criminal </a:t>
            </a:r>
            <a:r>
              <a:rPr lang="en-US" dirty="0" smtClean="0"/>
              <a:t>code</a:t>
            </a:r>
          </a:p>
          <a:p>
            <a:pPr lvl="1"/>
            <a:r>
              <a:rPr lang="en-US" dirty="0" smtClean="0"/>
              <a:t>Speech crimes</a:t>
            </a:r>
          </a:p>
          <a:p>
            <a:pPr lvl="1"/>
            <a:r>
              <a:rPr lang="en-US" dirty="0" smtClean="0"/>
              <a:t>Offenses against the State – real crime or just political imprisonment?</a:t>
            </a:r>
          </a:p>
          <a:p>
            <a:pPr lvl="1"/>
            <a:r>
              <a:rPr lang="en-US" dirty="0" smtClean="0"/>
              <a:t>Democracies vs. other systems</a:t>
            </a:r>
          </a:p>
          <a:p>
            <a:pPr lvl="1"/>
            <a:r>
              <a:rPr lang="en-US" dirty="0" smtClean="0"/>
              <a:t>What about in the U.S.?</a:t>
            </a:r>
          </a:p>
          <a:p>
            <a:r>
              <a:rPr lang="en-US" dirty="0" smtClean="0"/>
              <a:t>Criminal Procedures/Protections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639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Criminal Procedure and Protections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Sequence of criminal prosecution: </a:t>
            </a:r>
          </a:p>
          <a:p>
            <a:pPr lvl="1"/>
            <a:r>
              <a:rPr lang="en-US" dirty="0" smtClean="0"/>
              <a:t>Arrest and investigation – probable cause; 4</a:t>
            </a:r>
            <a:r>
              <a:rPr lang="en-US" baseline="30000" dirty="0" smtClean="0"/>
              <a:t>th</a:t>
            </a:r>
            <a:r>
              <a:rPr lang="en-US" dirty="0" smtClean="0"/>
              <a:t> Amendment</a:t>
            </a:r>
          </a:p>
          <a:p>
            <a:pPr lvl="1"/>
            <a:r>
              <a:rPr lang="en-US" dirty="0" smtClean="0"/>
              <a:t>Charging</a:t>
            </a:r>
          </a:p>
          <a:p>
            <a:pPr lvl="1"/>
            <a:r>
              <a:rPr lang="en-US" dirty="0" smtClean="0"/>
              <a:t>Initial hearing / Arraignment</a:t>
            </a:r>
          </a:p>
          <a:p>
            <a:pPr lvl="1"/>
            <a:r>
              <a:rPr lang="en-US" dirty="0" smtClean="0"/>
              <a:t>Discovery</a:t>
            </a:r>
          </a:p>
          <a:p>
            <a:pPr lvl="1"/>
            <a:r>
              <a:rPr lang="en-US" dirty="0" smtClean="0"/>
              <a:t>Plea Bargaining/Negotiations, Preliminary Hearing and Pre-Trial Motions</a:t>
            </a:r>
          </a:p>
          <a:p>
            <a:pPr lvl="1"/>
            <a:r>
              <a:rPr lang="en-US" dirty="0" smtClean="0"/>
              <a:t>Trial – jury or bench - “beyond a reasonable doubt”</a:t>
            </a:r>
          </a:p>
          <a:p>
            <a:pPr lvl="1"/>
            <a:r>
              <a:rPr lang="en-US" dirty="0" smtClean="0"/>
              <a:t>Post-Trial and Sentencing</a:t>
            </a:r>
          </a:p>
          <a:p>
            <a:pPr lvl="1"/>
            <a:r>
              <a:rPr lang="en-US" dirty="0" smtClean="0"/>
              <a:t>Appeal(s)</a:t>
            </a:r>
          </a:p>
          <a:p>
            <a:r>
              <a:rPr lang="en-US" dirty="0" smtClean="0"/>
              <a:t>Sentencing: Mandatory Guidelines vs. Judicial Discretion</a:t>
            </a:r>
          </a:p>
          <a:p>
            <a:r>
              <a:rPr lang="en-US" dirty="0" smtClean="0"/>
              <a:t>Parole/Pardon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953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353</Words>
  <Application>Microsoft Office PowerPoint</Application>
  <PresentationFormat>Widescreen</PresentationFormat>
  <Paragraphs>61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Civil and Criminal Law</vt:lpstr>
      <vt:lpstr>Sources of Laws</vt:lpstr>
      <vt:lpstr>Civil Law/Criminal Law Similarities</vt:lpstr>
      <vt:lpstr>Wide World of Civil Law</vt:lpstr>
      <vt:lpstr>Torts</vt:lpstr>
      <vt:lpstr>Crazy World of Criminal Law</vt:lpstr>
      <vt:lpstr>Criminal Procedure and Protections</vt:lpstr>
    </vt:vector>
  </TitlesOfParts>
  <Company>HPES NMCI 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Waters, Michael R CIV USN NAVFAC SW SAN CA (USA)</dc:creator>
  <cp:lastModifiedBy>Waters, Michael R CIV USN NAVFAC SW SAN CA (USA)</cp:lastModifiedBy>
  <cp:revision>48</cp:revision>
  <dcterms:created xsi:type="dcterms:W3CDTF">2021-01-04T17:27:19Z</dcterms:created>
  <dcterms:modified xsi:type="dcterms:W3CDTF">2021-01-18T17:50:43Z</dcterms:modified>
</cp:coreProperties>
</file>