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70" r:id="rId4"/>
    <p:sldId id="268" r:id="rId5"/>
    <p:sldId id="271" r:id="rId6"/>
    <p:sldId id="269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7" autoAdjust="0"/>
    <p:restoredTop sz="94660"/>
  </p:normalViewPr>
  <p:slideViewPr>
    <p:cSldViewPr snapToGrid="0">
      <p:cViewPr varScale="1">
        <p:scale>
          <a:sx n="85" d="100"/>
          <a:sy n="85" d="100"/>
        </p:scale>
        <p:origin x="77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4254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438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5714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9555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8263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5072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153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7630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4244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4734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7C594B-FC92-4B7E-B25E-5B9301671B97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6590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7C594B-FC92-4B7E-B25E-5B9301671B97}" type="datetimeFigureOut">
              <a:rPr lang="en-US" smtClean="0"/>
              <a:t>1/24/2021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2AA3D6-59E5-4836-88F8-9F9A14946D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65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097280"/>
            <a:ext cx="9144000" cy="2504758"/>
          </a:xfrm>
        </p:spPr>
        <p:txBody>
          <a:bodyPr>
            <a:normAutofit/>
          </a:bodyPr>
          <a:lstStyle/>
          <a:p>
            <a:r>
              <a:rPr lang="en-US" sz="6600" dirty="0" smtClean="0"/>
              <a:t>Criminal Procedure and Law Enforcement</a:t>
            </a:r>
            <a:endParaRPr lang="en-US" sz="6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623620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Criminal Law As A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Criminal offenses are defined as such: local, state and federal statutes</a:t>
            </a:r>
          </a:p>
          <a:p>
            <a:r>
              <a:rPr lang="en-US" dirty="0" smtClean="0"/>
              <a:t>Categories, Classes and Elements of Crimes</a:t>
            </a:r>
          </a:p>
          <a:p>
            <a:r>
              <a:rPr lang="en-US" dirty="0" smtClean="0"/>
              <a:t>Punishments for Crimes</a:t>
            </a:r>
          </a:p>
          <a:p>
            <a:r>
              <a:rPr lang="en-US" dirty="0"/>
              <a:t>Have to be identified in advance, in an existing criminal </a:t>
            </a:r>
            <a:r>
              <a:rPr lang="en-US" dirty="0" smtClean="0"/>
              <a:t>code</a:t>
            </a:r>
          </a:p>
          <a:p>
            <a:r>
              <a:rPr lang="en-US" dirty="0" smtClean="0"/>
              <a:t>What are the Rights of an Accused Person</a:t>
            </a:r>
            <a:r>
              <a:rPr lang="en-US" dirty="0" smtClean="0"/>
              <a:t>?</a:t>
            </a:r>
          </a:p>
          <a:p>
            <a:pPr lvl="1"/>
            <a:r>
              <a:rPr lang="en-US" dirty="0" smtClean="0"/>
              <a:t>Or, for that matter, to a suspect, or someone in a traffic stop?</a:t>
            </a:r>
          </a:p>
          <a:p>
            <a:pPr lvl="1"/>
            <a:r>
              <a:rPr lang="en-US" dirty="0" smtClean="0"/>
              <a:t>Before becoming a ‘Defendant’ and after</a:t>
            </a:r>
          </a:p>
          <a:p>
            <a:pPr lvl="1"/>
            <a:r>
              <a:rPr lang="en-US" dirty="0" smtClean="0"/>
              <a:t>Apply to us as citizens</a:t>
            </a:r>
          </a:p>
        </p:txBody>
      </p:sp>
    </p:spTree>
    <p:extLst>
      <p:ext uri="{BB962C8B-B14F-4D97-AF65-F5344CB8AC3E}">
        <p14:creationId xmlns:p14="http://schemas.microsoft.com/office/powerpoint/2010/main" val="12986393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Rights Of An Accused Person in The U.S.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Applied to the States pursuant to the Bill of Rights</a:t>
            </a:r>
          </a:p>
          <a:p>
            <a:pPr lvl="1"/>
            <a:r>
              <a:rPr lang="en-US" sz="2800" dirty="0" smtClean="0"/>
              <a:t>Ban on unreasonable searches and seizures</a:t>
            </a:r>
          </a:p>
          <a:p>
            <a:pPr lvl="1"/>
            <a:r>
              <a:rPr lang="en-US" sz="2800" dirty="0" smtClean="0"/>
              <a:t>Prohibition against double jeopardy</a:t>
            </a:r>
          </a:p>
          <a:p>
            <a:pPr lvl="1"/>
            <a:r>
              <a:rPr lang="en-US" sz="2800" dirty="0" smtClean="0"/>
              <a:t>Are people put on trial twice for the same thing?</a:t>
            </a:r>
          </a:p>
          <a:p>
            <a:pPr lvl="1"/>
            <a:r>
              <a:rPr lang="en-US" sz="2800" dirty="0" smtClean="0"/>
              <a:t>Privilege against self-incrimination</a:t>
            </a:r>
          </a:p>
          <a:p>
            <a:pPr lvl="1"/>
            <a:r>
              <a:rPr lang="en-US" sz="2800" dirty="0" smtClean="0"/>
              <a:t>Speedy trial</a:t>
            </a:r>
          </a:p>
          <a:p>
            <a:pPr lvl="1"/>
            <a:r>
              <a:rPr lang="en-US" sz="2800" dirty="0" smtClean="0"/>
              <a:t>Public trial / Jury trial</a:t>
            </a:r>
          </a:p>
          <a:p>
            <a:pPr lvl="1"/>
            <a:r>
              <a:rPr lang="en-US" sz="2800" dirty="0" smtClean="0"/>
              <a:t>Right to counsel</a:t>
            </a:r>
          </a:p>
          <a:p>
            <a:pPr lvl="1"/>
            <a:r>
              <a:rPr lang="en-US" sz="2800" dirty="0" smtClean="0"/>
              <a:t>Bar against cruel and unusual punishment</a:t>
            </a:r>
            <a:endParaRPr lang="en-US" sz="28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43955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Criminal Procedure and Protections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Sequence of criminal prosecution: </a:t>
            </a:r>
          </a:p>
          <a:p>
            <a:pPr lvl="1"/>
            <a:r>
              <a:rPr lang="en-US" dirty="0" smtClean="0"/>
              <a:t>Arrest and investigation – probable cause; 4</a:t>
            </a:r>
            <a:r>
              <a:rPr lang="en-US" baseline="30000" dirty="0" smtClean="0"/>
              <a:t>th</a:t>
            </a:r>
            <a:r>
              <a:rPr lang="en-US" dirty="0" smtClean="0"/>
              <a:t> Amendment</a:t>
            </a:r>
          </a:p>
          <a:p>
            <a:pPr lvl="1"/>
            <a:r>
              <a:rPr lang="en-US" dirty="0" smtClean="0"/>
              <a:t>Charging</a:t>
            </a:r>
          </a:p>
          <a:p>
            <a:pPr lvl="1"/>
            <a:r>
              <a:rPr lang="en-US" dirty="0" smtClean="0"/>
              <a:t>Initial hearing / Arraignment</a:t>
            </a:r>
          </a:p>
          <a:p>
            <a:pPr lvl="1"/>
            <a:r>
              <a:rPr lang="en-US" dirty="0" smtClean="0"/>
              <a:t>Discovery</a:t>
            </a:r>
          </a:p>
          <a:p>
            <a:pPr lvl="1"/>
            <a:r>
              <a:rPr lang="en-US" dirty="0" smtClean="0"/>
              <a:t>Plea Bargaining/Negotiations, Preliminary Hearing and Pre-Trial Motions</a:t>
            </a:r>
          </a:p>
          <a:p>
            <a:pPr lvl="1"/>
            <a:r>
              <a:rPr lang="en-US" dirty="0" smtClean="0"/>
              <a:t>Trial – jury or bench - “beyond a reasonable doubt”</a:t>
            </a:r>
          </a:p>
          <a:p>
            <a:pPr lvl="1"/>
            <a:r>
              <a:rPr lang="en-US" dirty="0" smtClean="0"/>
              <a:t>Post-Trial and Sentencing</a:t>
            </a:r>
          </a:p>
          <a:p>
            <a:pPr lvl="1"/>
            <a:r>
              <a:rPr lang="en-US" dirty="0" smtClean="0"/>
              <a:t>Appeal(s)</a:t>
            </a:r>
          </a:p>
          <a:p>
            <a:r>
              <a:rPr lang="en-US" dirty="0" smtClean="0"/>
              <a:t>Sentencing: Mandatory Guidelines vs. Judicial Discretion</a:t>
            </a:r>
          </a:p>
          <a:p>
            <a:r>
              <a:rPr lang="en-US" dirty="0" smtClean="0"/>
              <a:t>Parole/Pardon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89539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Juries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 do you get on a jury?</a:t>
            </a:r>
          </a:p>
          <a:p>
            <a:pPr lvl="1"/>
            <a:r>
              <a:rPr lang="en-US" dirty="0" smtClean="0"/>
              <a:t>Eligibility / Exemptions</a:t>
            </a:r>
          </a:p>
          <a:p>
            <a:r>
              <a:rPr lang="en-US" dirty="0" smtClean="0"/>
              <a:t>How and why are people left off juries?</a:t>
            </a:r>
          </a:p>
          <a:p>
            <a:r>
              <a:rPr lang="en-US" dirty="0" smtClean="0"/>
              <a:t>How would YOU choose jurors?</a:t>
            </a:r>
          </a:p>
          <a:p>
            <a:r>
              <a:rPr lang="en-US" dirty="0" smtClean="0"/>
              <a:t>How do juries work? What do they do, and what are they supposed to consider?</a:t>
            </a:r>
          </a:p>
          <a:p>
            <a:r>
              <a:rPr lang="en-US" dirty="0" smtClean="0"/>
              <a:t>What if the jury appears to have ignored the law?</a:t>
            </a:r>
          </a:p>
        </p:txBody>
      </p:sp>
    </p:spTree>
    <p:extLst>
      <p:ext uri="{BB962C8B-B14F-4D97-AF65-F5344CB8AC3E}">
        <p14:creationId xmlns:p14="http://schemas.microsoft.com/office/powerpoint/2010/main" val="25835368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The Endpoint of Criminal Procedure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/>
            </a:r>
            <a:br>
              <a:rPr lang="en-US" dirty="0"/>
            </a:br>
            <a:r>
              <a:rPr lang="en-US" dirty="0"/>
              <a:t>“The degree of civilization in a society can be judged by entering its prisons</a:t>
            </a:r>
            <a:r>
              <a:rPr lang="en-US" dirty="0" smtClean="0"/>
              <a:t>.”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			- Fyodor Dostoevsky (maybe)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24760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422</TotalTime>
  <Words>289</Words>
  <Application>Microsoft Office PowerPoint</Application>
  <PresentationFormat>Widescreen</PresentationFormat>
  <Paragraphs>42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Criminal Procedure and Law Enforcement</vt:lpstr>
      <vt:lpstr>Criminal Law As A System</vt:lpstr>
      <vt:lpstr>Rights Of An Accused Person in The U.S.</vt:lpstr>
      <vt:lpstr>Criminal Procedure and Protections</vt:lpstr>
      <vt:lpstr>Juries</vt:lpstr>
      <vt:lpstr>The Endpoint of Criminal Procedure</vt:lpstr>
    </vt:vector>
  </TitlesOfParts>
  <Company>HPES NMCI NGEN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Waters, Michael R CIV USN NAVFAC SW SAN CA (USA)</dc:creator>
  <cp:lastModifiedBy>Waters, Michael R CIV USN NAVFAC SW SAN CA (USA)</cp:lastModifiedBy>
  <cp:revision>55</cp:revision>
  <dcterms:created xsi:type="dcterms:W3CDTF">2021-01-04T17:27:19Z</dcterms:created>
  <dcterms:modified xsi:type="dcterms:W3CDTF">2021-01-25T07:48:03Z</dcterms:modified>
</cp:coreProperties>
</file>