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8" r:id="rId4"/>
    <p:sldId id="271" r:id="rId5"/>
    <p:sldId id="276" r:id="rId6"/>
    <p:sldId id="277" r:id="rId7"/>
    <p:sldId id="278" r:id="rId8"/>
    <p:sldId id="27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85" d="100"/>
          <a:sy n="85" d="100"/>
        </p:scale>
        <p:origin x="7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254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438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571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55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263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07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15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630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244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734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590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C594B-FC92-4B7E-B25E-5B9301671B97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6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97280"/>
            <a:ext cx="9144000" cy="2504758"/>
          </a:xfrm>
        </p:spPr>
        <p:txBody>
          <a:bodyPr>
            <a:normAutofit fontScale="90000"/>
          </a:bodyPr>
          <a:lstStyle/>
          <a:p>
            <a:r>
              <a:rPr lang="en-US" sz="6600" dirty="0" smtClean="0"/>
              <a:t>Becoming A Lawyer, And What Kinds of Lawyers </a:t>
            </a:r>
            <a:r>
              <a:rPr lang="en-US" sz="6600" dirty="0" smtClean="0"/>
              <a:t>Might People Become?</a:t>
            </a:r>
            <a:endParaRPr lang="en-US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sz="3200" dirty="0" smtClean="0"/>
              <a:t>+ Prepping For Discussion w/CHP Officer Lowry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362362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How Do You Become A </a:t>
            </a:r>
            <a:r>
              <a:rPr lang="en-US" dirty="0" smtClean="0"/>
              <a:t>Lawyer?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First, you </a:t>
            </a:r>
            <a:r>
              <a:rPr lang="en-US" dirty="0" err="1" smtClean="0"/>
              <a:t>gotta</a:t>
            </a:r>
            <a:r>
              <a:rPr lang="en-US" dirty="0" smtClean="0"/>
              <a:t> go to law school, right? Not necessarily…</a:t>
            </a:r>
          </a:p>
          <a:p>
            <a:r>
              <a:rPr lang="en-US" dirty="0" smtClean="0"/>
              <a:t>Law Office or Judge’s Chambers Program (aka Law Office Study Program)</a:t>
            </a:r>
          </a:p>
          <a:p>
            <a:r>
              <a:rPr lang="en-US" dirty="0" smtClean="0"/>
              <a:t>‘Reading the law’ (traditional English notion of studying) as an apprentice for a working attorney or judge</a:t>
            </a:r>
          </a:p>
          <a:p>
            <a:r>
              <a:rPr lang="en-US" dirty="0" smtClean="0"/>
              <a:t>Dominant form of legal training for most of our history</a:t>
            </a:r>
          </a:p>
          <a:p>
            <a:pPr lvl="1"/>
            <a:r>
              <a:rPr lang="en-US" dirty="0" smtClean="0"/>
              <a:t>Development and growth of American Bar Association</a:t>
            </a:r>
          </a:p>
          <a:p>
            <a:pPr lvl="1"/>
            <a:r>
              <a:rPr lang="en-US" dirty="0" smtClean="0"/>
              <a:t>Standardization of law school study programs</a:t>
            </a:r>
          </a:p>
          <a:p>
            <a:r>
              <a:rPr lang="en-US" dirty="0" smtClean="0"/>
              <a:t>California, </a:t>
            </a:r>
            <a:r>
              <a:rPr lang="en-US" dirty="0" err="1" smtClean="0"/>
              <a:t>Virgina</a:t>
            </a:r>
            <a:r>
              <a:rPr lang="en-US" dirty="0" smtClean="0"/>
              <a:t>, Vermont and Washington (+ NY, Maine and Wyoming offer hybrid apprenticeships) </a:t>
            </a:r>
          </a:p>
        </p:txBody>
      </p:sp>
    </p:spTree>
    <p:extLst>
      <p:ext uri="{BB962C8B-B14F-4D97-AF65-F5344CB8AC3E}">
        <p14:creationId xmlns:p14="http://schemas.microsoft.com/office/powerpoint/2010/main" val="1754395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Okay, That’s How </a:t>
            </a:r>
            <a:r>
              <a:rPr lang="en-US" i="1" dirty="0" smtClean="0"/>
              <a:t>Most </a:t>
            </a:r>
            <a:r>
              <a:rPr lang="en-US" dirty="0" smtClean="0"/>
              <a:t>People Who </a:t>
            </a:r>
            <a:br>
              <a:rPr lang="en-US" dirty="0" smtClean="0"/>
            </a:br>
            <a:r>
              <a:rPr lang="en-US" dirty="0" smtClean="0"/>
              <a:t>Become Lawyers Do It, But…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Do you really have to go </a:t>
            </a:r>
            <a:r>
              <a:rPr lang="en-US" dirty="0"/>
              <a:t>to law school, right? Not necessarily…</a:t>
            </a:r>
          </a:p>
          <a:p>
            <a:r>
              <a:rPr lang="en-US" dirty="0"/>
              <a:t>Law Office or Judge’s Chambers Program (aka Law Office Study Program)</a:t>
            </a:r>
          </a:p>
          <a:p>
            <a:r>
              <a:rPr lang="en-US" dirty="0"/>
              <a:t>‘Reading the law’ (traditional English notion of studying) as an apprentice for a working attorney or judge</a:t>
            </a:r>
          </a:p>
          <a:p>
            <a:r>
              <a:rPr lang="en-US" dirty="0"/>
              <a:t>Dominant form of legal training for most of our history</a:t>
            </a:r>
          </a:p>
          <a:p>
            <a:pPr lvl="1"/>
            <a:r>
              <a:rPr lang="en-US" dirty="0"/>
              <a:t>Development and growth of American Bar Association</a:t>
            </a:r>
          </a:p>
          <a:p>
            <a:pPr lvl="1"/>
            <a:r>
              <a:rPr lang="en-US" dirty="0"/>
              <a:t>Standardization of law school study programs</a:t>
            </a:r>
          </a:p>
          <a:p>
            <a:r>
              <a:rPr lang="en-US" dirty="0"/>
              <a:t>California, </a:t>
            </a:r>
            <a:r>
              <a:rPr lang="en-US" dirty="0" smtClean="0"/>
              <a:t>Virginia</a:t>
            </a:r>
            <a:r>
              <a:rPr lang="en-US" dirty="0"/>
              <a:t>, Vermont and Washington (+ NY, Maine and Wyoming offer hybrid apprenticeships) </a:t>
            </a:r>
          </a:p>
          <a:p>
            <a:r>
              <a:rPr lang="en-US" dirty="0" smtClean="0"/>
              <a:t>Stil</a:t>
            </a:r>
            <a:r>
              <a:rPr lang="en-US" dirty="0" smtClean="0"/>
              <a:t>l have to take that darned bar exam…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9539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Kinds Of Jobs Do Lawyers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do folks tend to assume lawyers do?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When movies get made with lawyers as prominent characters, what is it those lawyers tend to do? Who are they talking to?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But when you have as many lawyers as you have cockroaches…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83536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Kinds Of Jobs Do Lawyers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Not everyone spends all their time </a:t>
            </a:r>
            <a:r>
              <a:rPr lang="en-US" dirty="0" smtClean="0"/>
              <a:t>in court. Or at least not criminal court or tort cases.</a:t>
            </a:r>
          </a:p>
          <a:p>
            <a:r>
              <a:rPr lang="en-US" dirty="0" smtClean="0"/>
              <a:t>So what other kinds of things do lawyers do?</a:t>
            </a:r>
          </a:p>
          <a:p>
            <a:r>
              <a:rPr lang="en-US" dirty="0" smtClean="0"/>
              <a:t>What kinds of activities might need attorneys to work for them?</a:t>
            </a:r>
          </a:p>
        </p:txBody>
      </p:sp>
    </p:spTree>
    <p:extLst>
      <p:ext uri="{BB962C8B-B14F-4D97-AF65-F5344CB8AC3E}">
        <p14:creationId xmlns:p14="http://schemas.microsoft.com/office/powerpoint/2010/main" val="1779292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Kinds Of Jobs Do Lawyers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Law firms: big (even VERY big) and small, including solo practitioners</a:t>
            </a:r>
          </a:p>
          <a:p>
            <a:pPr lvl="1"/>
            <a:r>
              <a:rPr lang="en-US" dirty="0" smtClean="0"/>
              <a:t>Areas of practice within law firms</a:t>
            </a:r>
          </a:p>
          <a:p>
            <a:pPr lvl="1"/>
            <a:r>
              <a:rPr lang="en-US" dirty="0" smtClean="0"/>
              <a:t>General practitioners</a:t>
            </a:r>
            <a:endParaRPr lang="en-US" dirty="0" smtClean="0"/>
          </a:p>
          <a:p>
            <a:r>
              <a:rPr lang="en-US" dirty="0" smtClean="0"/>
              <a:t>Government agencies: federal, state, municipal, tribal—this is me</a:t>
            </a:r>
          </a:p>
          <a:p>
            <a:r>
              <a:rPr lang="en-US" dirty="0" smtClean="0"/>
              <a:t>Types of agencies overlap with types of laws—but not always</a:t>
            </a:r>
          </a:p>
          <a:p>
            <a:r>
              <a:rPr lang="en-US" dirty="0" smtClean="0"/>
              <a:t>Some agency attorneys are elected officials. Most are hired. Some are political appointees.</a:t>
            </a:r>
          </a:p>
          <a:p>
            <a:r>
              <a:rPr lang="en-US" dirty="0" smtClean="0"/>
              <a:t>Who is the most prominent attorney in the United States?</a:t>
            </a:r>
          </a:p>
          <a:p>
            <a:r>
              <a:rPr lang="en-US" dirty="0" smtClean="0"/>
              <a:t>What kinds of other entities might employ (or otherwise use) attorneys?</a:t>
            </a:r>
          </a:p>
        </p:txBody>
      </p:sp>
    </p:spTree>
    <p:extLst>
      <p:ext uri="{BB962C8B-B14F-4D97-AF65-F5344CB8AC3E}">
        <p14:creationId xmlns:p14="http://schemas.microsoft.com/office/powerpoint/2010/main" val="4093334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Kinds Of Jobs Do Lawyers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Private businesses and corporations (in-house counsel)</a:t>
            </a:r>
          </a:p>
          <a:p>
            <a:r>
              <a:rPr lang="en-US" dirty="0" smtClean="0"/>
              <a:t>Banks</a:t>
            </a:r>
          </a:p>
          <a:p>
            <a:r>
              <a:rPr lang="en-US" dirty="0" smtClean="0"/>
              <a:t>Real estate companies and title companies</a:t>
            </a:r>
          </a:p>
          <a:p>
            <a:r>
              <a:rPr lang="en-US" dirty="0" smtClean="0"/>
              <a:t>Accounting and tax advisory firms</a:t>
            </a:r>
          </a:p>
          <a:p>
            <a:r>
              <a:rPr lang="en-US" dirty="0" smtClean="0"/>
              <a:t>Contract specialists and real estate officers</a:t>
            </a:r>
          </a:p>
          <a:p>
            <a:r>
              <a:rPr lang="en-US" dirty="0" smtClean="0"/>
              <a:t>Politicians</a:t>
            </a:r>
          </a:p>
          <a:p>
            <a:r>
              <a:rPr lang="en-US" dirty="0" smtClean="0"/>
              <a:t>Judges: How do people get to be judges generally? What about in CA? </a:t>
            </a:r>
            <a:r>
              <a:rPr lang="en-US" dirty="0" smtClean="0"/>
              <a:t>(Appellate judges and superior court judges.)</a:t>
            </a:r>
            <a:r>
              <a:rPr lang="en-US" dirty="0" smtClean="0"/>
              <a:t> In other states?</a:t>
            </a:r>
          </a:p>
          <a:p>
            <a:r>
              <a:rPr lang="en-US" dirty="0" smtClean="0"/>
              <a:t>Educators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32029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Questions For Officer Lowry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Responsibilities and duties (</a:t>
            </a:r>
            <a:r>
              <a:rPr lang="en-US" dirty="0" smtClean="0"/>
              <a:t>Requirement 4, pg. 2 of pamphlet)</a:t>
            </a:r>
          </a:p>
          <a:p>
            <a:pPr lvl="1"/>
            <a:r>
              <a:rPr lang="en-US" dirty="0" smtClean="0"/>
              <a:t>What kinds of things does Officer Lowry do during the course of a typical day or week? We should encourage him to think of </a:t>
            </a:r>
            <a:r>
              <a:rPr lang="en-US" i="1" dirty="0" smtClean="0"/>
              <a:t>everything </a:t>
            </a:r>
            <a:r>
              <a:rPr lang="en-US" dirty="0" smtClean="0"/>
              <a:t> he does.</a:t>
            </a:r>
          </a:p>
          <a:p>
            <a:pPr lvl="1"/>
            <a:r>
              <a:rPr lang="en-US" dirty="0" smtClean="0"/>
              <a:t>Pg. 39 talks about tasks people with less training might do</a:t>
            </a:r>
          </a:p>
          <a:p>
            <a:r>
              <a:rPr lang="en-US" dirty="0" smtClean="0"/>
              <a:t>Why did Officer Lowry want to work in law enforcement? How does he see his job now? Would he still make the same decision?</a:t>
            </a:r>
          </a:p>
          <a:p>
            <a:r>
              <a:rPr lang="en-US" dirty="0" smtClean="0"/>
              <a:t>What kinds of interactions does he have with the public? How does he feel about his </a:t>
            </a:r>
            <a:r>
              <a:rPr lang="en-US" dirty="0" smtClean="0"/>
              <a:t>relationship with the public?</a:t>
            </a:r>
          </a:p>
          <a:p>
            <a:r>
              <a:rPr lang="en-US" dirty="0" smtClean="0"/>
              <a:t>Sample Questions for Law Enforcement Officers (pg. 41 of pamphlet)</a:t>
            </a:r>
          </a:p>
          <a:p>
            <a:r>
              <a:rPr lang="en-US" dirty="0" smtClean="0"/>
              <a:t>Also consider the Sample Questions for the public (at pg. 40): some of these might lead to interesting discussion, e.g., #’s 6, 8, 14, 17, 20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836454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776</TotalTime>
  <Words>645</Words>
  <Application>Microsoft Office PowerPoint</Application>
  <PresentationFormat>Widescreen</PresentationFormat>
  <Paragraphs>58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Becoming A Lawyer, And What Kinds of Lawyers Might People Become?</vt:lpstr>
      <vt:lpstr>How Do You Become A Lawyer?</vt:lpstr>
      <vt:lpstr>Okay, That’s How Most People Who  Become Lawyers Do It, But…</vt:lpstr>
      <vt:lpstr>What Kinds Of Jobs Do Lawyers Do?</vt:lpstr>
      <vt:lpstr>What Kinds Of Jobs Do Lawyers Do?</vt:lpstr>
      <vt:lpstr>What Kinds Of Jobs Do Lawyers Do?</vt:lpstr>
      <vt:lpstr>What Kinds Of Jobs Do Lawyers Do?</vt:lpstr>
      <vt:lpstr>Questions For Officer Lowry</vt:lpstr>
    </vt:vector>
  </TitlesOfParts>
  <Company>HPES NMCI NGEN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Waters, Michael R CIV USN NAVFAC SW SAN CA (USA)</dc:creator>
  <cp:lastModifiedBy>Waters, Michael R CIV USN NAVFAC SW SAN CA (USA)</cp:lastModifiedBy>
  <cp:revision>73</cp:revision>
  <dcterms:created xsi:type="dcterms:W3CDTF">2021-01-04T17:27:19Z</dcterms:created>
  <dcterms:modified xsi:type="dcterms:W3CDTF">2021-02-28T21:51:26Z</dcterms:modified>
</cp:coreProperties>
</file>