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9" r:id="rId1"/>
  </p:sldMasterIdLst>
  <p:sldIdLst>
    <p:sldId id="256" r:id="rId2"/>
    <p:sldId id="263" r:id="rId3"/>
    <p:sldId id="262" r:id="rId4"/>
    <p:sldId id="266" r:id="rId5"/>
    <p:sldId id="267" r:id="rId6"/>
    <p:sldId id="264" r:id="rId7"/>
    <p:sldId id="281" r:id="rId8"/>
    <p:sldId id="283" r:id="rId9"/>
    <p:sldId id="282" r:id="rId10"/>
    <p:sldId id="285" r:id="rId11"/>
    <p:sldId id="286" r:id="rId12"/>
    <p:sldId id="276" r:id="rId13"/>
    <p:sldId id="265" r:id="rId14"/>
    <p:sldId id="287" r:id="rId15"/>
    <p:sldId id="288" r:id="rId16"/>
    <p:sldId id="289" r:id="rId17"/>
    <p:sldId id="291" r:id="rId18"/>
    <p:sldId id="295" r:id="rId19"/>
    <p:sldId id="292" r:id="rId20"/>
    <p:sldId id="293" r:id="rId21"/>
    <p:sldId id="296" r:id="rId22"/>
    <p:sldId id="297" r:id="rId23"/>
    <p:sldId id="298" r:id="rId24"/>
    <p:sldId id="299" r:id="rId25"/>
    <p:sldId id="300" r:id="rId26"/>
    <p:sldId id="301" r:id="rId27"/>
    <p:sldId id="302" r:id="rId28"/>
    <p:sldId id="303" r:id="rId29"/>
    <p:sldId id="304" r:id="rId30"/>
    <p:sldId id="305" r:id="rId31"/>
    <p:sldId id="306" r:id="rId32"/>
    <p:sldId id="307" r:id="rId33"/>
    <p:sldId id="308" r:id="rId34"/>
    <p:sldId id="309" r:id="rId35"/>
    <p:sldId id="290" r:id="rId36"/>
    <p:sldId id="294" r:id="rId37"/>
    <p:sldId id="270" r:id="rId38"/>
    <p:sldId id="272" r:id="rId39"/>
    <p:sldId id="274" r:id="rId40"/>
    <p:sldId id="277" r:id="rId41"/>
    <p:sldId id="280" r:id="rId42"/>
    <p:sldId id="278" r:id="rId43"/>
    <p:sldId id="279" r:id="rId44"/>
    <p:sldId id="273" r:id="rId45"/>
    <p:sldId id="271" r:id="rId46"/>
    <p:sldId id="259" r:id="rId47"/>
    <p:sldId id="258" r:id="rId48"/>
    <p:sldId id="260" r:id="rId49"/>
    <p:sldId id="261" r:id="rId5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97" d="100"/>
          <a:sy n="97" d="100"/>
        </p:scale>
        <p:origin x="-1160"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printerSettings" Target="printerSettings/printerSettings1.bin"/><Relationship Id="rId52" Type="http://schemas.openxmlformats.org/officeDocument/2006/relationships/presProps" Target="presProps.xml"/><Relationship Id="rId53" Type="http://schemas.openxmlformats.org/officeDocument/2006/relationships/viewProps" Target="viewProps.xml"/><Relationship Id="rId54" Type="http://schemas.openxmlformats.org/officeDocument/2006/relationships/theme" Target="theme/theme1.xml"/><Relationship Id="rId55"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27094"/>
            <a:ext cx="7772400" cy="1470025"/>
          </a:xfrm>
        </p:spPr>
        <p:txBody>
          <a:bodyPr anchor="b" anchorCtr="0"/>
          <a:lstStyle>
            <a:lvl1pPr>
              <a:defRPr sz="5400">
                <a:gradFill>
                  <a:gsLst>
                    <a:gs pos="0">
                      <a:schemeClr val="tx2"/>
                    </a:gs>
                    <a:gs pos="100000">
                      <a:schemeClr val="tx2">
                        <a:lumMod val="75000"/>
                      </a:schemeClr>
                    </a:gs>
                  </a:gsLst>
                  <a:lin ang="5400000" scaled="0"/>
                </a:gradFill>
                <a:effectLst>
                  <a:outerShdw blurRad="50800" dist="25400" dir="5400000" algn="t" rotWithShape="0">
                    <a:prstClr val="black">
                      <a:alpha val="40000"/>
                    </a:prstClr>
                  </a:outerShdw>
                </a:effectLst>
              </a:defRPr>
            </a:lvl1pPr>
          </a:lstStyle>
          <a:p>
            <a:r>
              <a:rPr lang="en-US" smtClean="0"/>
              <a:t>Click to edit Master title style</a:t>
            </a:r>
            <a:endParaRPr/>
          </a:p>
        </p:txBody>
      </p:sp>
      <p:sp>
        <p:nvSpPr>
          <p:cNvPr id="3" name="Subtitle 2"/>
          <p:cNvSpPr>
            <a:spLocks noGrp="1"/>
          </p:cNvSpPr>
          <p:nvPr>
            <p:ph type="subTitle" idx="1"/>
          </p:nvPr>
        </p:nvSpPr>
        <p:spPr>
          <a:xfrm>
            <a:off x="685801" y="3810000"/>
            <a:ext cx="7770812" cy="1752600"/>
          </a:xfrm>
        </p:spPr>
        <p:txBody>
          <a:bodyPr>
            <a:normAutofit/>
          </a:bodyPr>
          <a:lstStyle>
            <a:lvl1pPr marL="0" indent="0" algn="ctr">
              <a:spcBef>
                <a:spcPts val="300"/>
              </a:spcBef>
              <a:buNone/>
              <a:defRPr sz="1600">
                <a:gradFill>
                  <a:gsLst>
                    <a:gs pos="0">
                      <a:schemeClr val="tx2"/>
                    </a:gs>
                    <a:gs pos="100000">
                      <a:schemeClr val="tx2">
                        <a:lumMod val="75000"/>
                      </a:schemeClr>
                    </a:gs>
                  </a:gsLst>
                  <a:lin ang="5400000" scaled="0"/>
                </a:gradFill>
                <a:effectLst>
                  <a:outerShdw blurRad="50800" dist="38100" dir="5400000" algn="t" rotWithShape="0">
                    <a:prstClr val="black">
                      <a:alpha val="40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p:txBody>
          <a:bodyPr/>
          <a:lstStyle/>
          <a:p>
            <a:fld id="{257450D1-FCB0-3C46-94A0-29058D8C3E29}" type="datetimeFigureOut">
              <a:rPr lang="en-US" smtClean="0"/>
              <a:pPr/>
              <a:t>5/2/16</a:t>
            </a:fld>
            <a:endParaRPr lang="en-US"/>
          </a:p>
        </p:txBody>
      </p:sp>
      <p:sp>
        <p:nvSpPr>
          <p:cNvPr id="5" name="Footer Placeholder 4"/>
          <p:cNvSpPr>
            <a:spLocks noGrp="1"/>
          </p:cNvSpPr>
          <p:nvPr>
            <p:ph type="ftr" sz="quarter" idx="11"/>
          </p:nvPr>
        </p:nvSpPr>
        <p:spPr/>
        <p:txBody>
          <a:bodyPr/>
          <a:lstStyle/>
          <a:p>
            <a:endParaRPr lang="en-US"/>
          </a:p>
        </p:txBody>
      </p:sp>
      <p:pic>
        <p:nvPicPr>
          <p:cNvPr id="7" name="Picture 6" descr="CoverGlyph.png"/>
          <p:cNvPicPr>
            <a:picLocks noChangeAspect="1"/>
          </p:cNvPicPr>
          <p:nvPr/>
        </p:nvPicPr>
        <p:blipFill>
          <a:blip r:embed="rId2"/>
          <a:stretch>
            <a:fillRect/>
          </a:stretch>
        </p:blipFill>
        <p:spPr>
          <a:xfrm>
            <a:off x="4010025" y="3048000"/>
            <a:ext cx="1123950" cy="771525"/>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257450D1-FCB0-3C46-94A0-29058D8C3E29}" type="datetimeFigureOut">
              <a:rPr lang="en-US" smtClean="0"/>
              <a:pPr/>
              <a:t>5/2/16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579BFB-F2A6-014F-9157-6CCA367C6487}" type="slidenum">
              <a:rPr lang="en-US" smtClean="0"/>
              <a:pPr/>
              <a:t>‹#›</a:t>
            </a:fld>
            <a:endParaRPr lang="en-US"/>
          </a:p>
        </p:txBody>
      </p:sp>
      <p:pic>
        <p:nvPicPr>
          <p:cNvPr id="8" name="Picture 2" descr="HR-Glyph-R3.png"/>
          <p:cNvPicPr>
            <a:picLocks noChangeAspect="1" noChangeArrowheads="1"/>
          </p:cNvPicPr>
          <p:nvPr/>
        </p:nvPicPr>
        <p:blipFill>
          <a:blip r:embed="rId2" cstate="print"/>
          <a:srcRect/>
          <a:stretch>
            <a:fillRect/>
          </a:stretch>
        </p:blipFill>
        <p:spPr bwMode="auto">
          <a:xfrm>
            <a:off x="3749040" y="1658992"/>
            <a:ext cx="1645920" cy="170411"/>
          </a:xfrm>
          <a:prstGeom prst="rect">
            <a:avLst/>
          </a:prstGeom>
          <a:noFill/>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1626440"/>
            <a:ext cx="7770813" cy="1472184"/>
          </a:xfrm>
        </p:spPr>
        <p:txBody>
          <a:bodyPr anchor="b" anchorCtr="0"/>
          <a:lstStyle>
            <a:lvl1pPr algn="ctr">
              <a:defRPr sz="5400" b="0" i="0" cap="none" baseline="0"/>
            </a:lvl1pPr>
          </a:lstStyle>
          <a:p>
            <a:r>
              <a:rPr lang="en-US" smtClean="0"/>
              <a:t>Click to edit Master title style</a:t>
            </a:r>
            <a:endParaRPr/>
          </a:p>
        </p:txBody>
      </p:sp>
      <p:sp>
        <p:nvSpPr>
          <p:cNvPr id="3" name="Text Placeholder 2"/>
          <p:cNvSpPr>
            <a:spLocks noGrp="1"/>
          </p:cNvSpPr>
          <p:nvPr>
            <p:ph type="body" idx="1"/>
          </p:nvPr>
        </p:nvSpPr>
        <p:spPr>
          <a:xfrm>
            <a:off x="685800" y="3813048"/>
            <a:ext cx="7770813" cy="1755648"/>
          </a:xfrm>
        </p:spPr>
        <p:txBody>
          <a:bodyPr anchor="t" anchorCtr="0">
            <a:normAutofit/>
          </a:bodyPr>
          <a:lstStyle>
            <a:lvl1pPr marL="0" indent="0" algn="ctr">
              <a:spcBef>
                <a:spcPts val="300"/>
              </a:spcBef>
              <a:buNone/>
              <a:defRPr sz="16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57450D1-FCB0-3C46-94A0-29058D8C3E29}" type="datetimeFigureOut">
              <a:rPr lang="en-US" smtClean="0"/>
              <a:pPr/>
              <a:t>5/2/16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579BFB-F2A6-014F-9157-6CCA367C6487}" type="slidenum">
              <a:rPr lang="en-US" smtClean="0"/>
              <a:pPr/>
              <a:t>‹#›</a:t>
            </a:fld>
            <a:endParaRPr lang="en-US"/>
          </a:p>
        </p:txBody>
      </p:sp>
      <p:pic>
        <p:nvPicPr>
          <p:cNvPr id="7" name="Picture 6" descr="Glyph-SectionHeader.png"/>
          <p:cNvPicPr>
            <a:picLocks noChangeAspect="1"/>
          </p:cNvPicPr>
          <p:nvPr/>
        </p:nvPicPr>
        <p:blipFill>
          <a:blip r:embed="rId2"/>
          <a:stretch>
            <a:fillRect/>
          </a:stretch>
        </p:blipFill>
        <p:spPr>
          <a:xfrm>
            <a:off x="4038600" y="3174066"/>
            <a:ext cx="1066800" cy="59055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685800" y="2209801"/>
            <a:ext cx="3657600" cy="3657600"/>
          </a:xfrm>
        </p:spPr>
        <p:txBody>
          <a:bodyPr>
            <a:normAutofit/>
          </a:bodyPr>
          <a:lstStyle>
            <a:lvl1pPr>
              <a:defRPr sz="2200"/>
            </a:lvl1pPr>
            <a:lvl2pPr>
              <a:defRPr sz="20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800600" y="2209801"/>
            <a:ext cx="3657600" cy="3657600"/>
          </a:xfrm>
        </p:spPr>
        <p:txBody>
          <a:bodyPr>
            <a:normAutofit/>
          </a:bodyPr>
          <a:lstStyle>
            <a:lvl1pPr>
              <a:defRPr sz="2200"/>
            </a:lvl1pPr>
            <a:lvl2pPr>
              <a:defRPr sz="20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257450D1-FCB0-3C46-94A0-29058D8C3E29}" type="datetimeFigureOut">
              <a:rPr lang="en-US" smtClean="0"/>
              <a:pPr/>
              <a:t>5/2/16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579BFB-F2A6-014F-9157-6CCA367C6487}" type="slidenum">
              <a:rPr lang="en-US" smtClean="0"/>
              <a:pPr/>
              <a:t>‹#›</a:t>
            </a:fld>
            <a:endParaRPr lang="en-US"/>
          </a:p>
        </p:txBody>
      </p:sp>
      <p:pic>
        <p:nvPicPr>
          <p:cNvPr id="9" name="Picture 2" descr="HR-Glyph-R3.png"/>
          <p:cNvPicPr>
            <a:picLocks noChangeAspect="1" noChangeArrowheads="1"/>
          </p:cNvPicPr>
          <p:nvPr/>
        </p:nvPicPr>
        <p:blipFill>
          <a:blip r:embed="rId2" cstate="print"/>
          <a:srcRect/>
          <a:stretch>
            <a:fillRect/>
          </a:stretch>
        </p:blipFill>
        <p:spPr bwMode="auto">
          <a:xfrm>
            <a:off x="3749040" y="1658992"/>
            <a:ext cx="1645920" cy="170411"/>
          </a:xfrm>
          <a:prstGeom prst="rect">
            <a:avLst/>
          </a:prstGeom>
          <a:noFill/>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685800" y="2027238"/>
            <a:ext cx="3657600" cy="639762"/>
          </a:xfrm>
        </p:spPr>
        <p:txBody>
          <a:bodyPr anchor="ctr" anchorCtr="0"/>
          <a:lstStyle>
            <a:lvl1pPr marL="0" indent="0" algn="ctr">
              <a:spcBef>
                <a:spcPts val="300"/>
              </a:spcBef>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2819400"/>
            <a:ext cx="3657600" cy="3048000"/>
          </a:xfrm>
        </p:spPr>
        <p:txBody>
          <a:bodyPr>
            <a:normAutofit/>
          </a:bodyPr>
          <a:lstStyle>
            <a:lvl1pPr>
              <a:defRPr sz="2000"/>
            </a:lvl1pPr>
            <a:lvl2pPr>
              <a:defRPr sz="1800"/>
            </a:lvl2pPr>
            <a:lvl3pPr>
              <a:defRPr sz="1800"/>
            </a:lvl3pPr>
            <a:lvl4pPr>
              <a:defRPr sz="1800"/>
            </a:lvl4pPr>
            <a:lvl5pPr>
              <a:defRPr sz="1800"/>
            </a:lvl5pPr>
            <a:lvl6pPr marL="2290763" indent="-461963">
              <a:defRPr sz="1600"/>
            </a:lvl6pPr>
            <a:lvl7pPr marL="2290763" indent="-461963">
              <a:defRPr sz="1600"/>
            </a:lvl7pPr>
            <a:lvl8pPr marL="2290763" indent="-461963">
              <a:defRPr sz="1600"/>
            </a:lvl8pPr>
            <a:lvl9pPr marL="2290763" indent="-461963">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800600" y="2027238"/>
            <a:ext cx="3657600" cy="639762"/>
          </a:xfrm>
        </p:spPr>
        <p:txBody>
          <a:bodyPr anchor="ctr" anchorCtr="0"/>
          <a:lstStyle>
            <a:lvl1pPr marL="0" indent="0" algn="ctr">
              <a:spcBef>
                <a:spcPts val="300"/>
              </a:spcBef>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00600" y="2819400"/>
            <a:ext cx="3657600" cy="3048000"/>
          </a:xfrm>
        </p:spPr>
        <p:txBody>
          <a:bodyPr>
            <a:normAutofit/>
          </a:bodyPr>
          <a:lstStyle>
            <a:lvl1pPr>
              <a:defRPr sz="2000"/>
            </a:lvl1pPr>
            <a:lvl2pPr>
              <a:defRPr sz="1800"/>
            </a:lvl2pPr>
            <a:lvl3pPr>
              <a:defRPr sz="1800"/>
            </a:lvl3pPr>
            <a:lvl4pPr>
              <a:defRPr sz="1800"/>
            </a:lvl4pPr>
            <a:lvl5pPr>
              <a:defRPr sz="1800"/>
            </a:lvl5pPr>
            <a:lvl6pPr marL="2290763" indent="-461963">
              <a:defRPr sz="1600"/>
            </a:lvl6pPr>
            <a:lvl7pPr marL="2290763" indent="-461963">
              <a:defRPr sz="1600"/>
            </a:lvl7pPr>
            <a:lvl8pPr marL="2290763" indent="-461963">
              <a:defRPr sz="1600"/>
            </a:lvl8pPr>
            <a:lvl9pPr marL="2290763" indent="-461963">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6"/>
          <p:cNvSpPr>
            <a:spLocks noGrp="1"/>
          </p:cNvSpPr>
          <p:nvPr>
            <p:ph type="dt" sz="half" idx="10"/>
          </p:nvPr>
        </p:nvSpPr>
        <p:spPr/>
        <p:txBody>
          <a:bodyPr/>
          <a:lstStyle/>
          <a:p>
            <a:fld id="{257450D1-FCB0-3C46-94A0-29058D8C3E29}" type="datetimeFigureOut">
              <a:rPr lang="en-US" smtClean="0"/>
              <a:pPr/>
              <a:t>5/2/16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579BFB-F2A6-014F-9157-6CCA367C6487}" type="slidenum">
              <a:rPr lang="en-US" smtClean="0"/>
              <a:pPr/>
              <a:t>‹#›</a:t>
            </a:fld>
            <a:endParaRPr lang="en-US"/>
          </a:p>
        </p:txBody>
      </p:sp>
      <p:pic>
        <p:nvPicPr>
          <p:cNvPr id="11" name="Picture 2" descr="HR-Glyph-R3.png"/>
          <p:cNvPicPr>
            <a:picLocks noChangeAspect="1" noChangeArrowheads="1"/>
          </p:cNvPicPr>
          <p:nvPr/>
        </p:nvPicPr>
        <p:blipFill>
          <a:blip r:embed="rId2" cstate="print"/>
          <a:srcRect/>
          <a:stretch>
            <a:fillRect/>
          </a:stretch>
        </p:blipFill>
        <p:spPr bwMode="auto">
          <a:xfrm>
            <a:off x="3749040" y="1658992"/>
            <a:ext cx="1645920" cy="170411"/>
          </a:xfrm>
          <a:prstGeom prst="rect">
            <a:avLst/>
          </a:prstGeom>
          <a:noFill/>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257450D1-FCB0-3C46-94A0-29058D8C3E29}" type="datetimeFigureOut">
              <a:rPr lang="en-US" smtClean="0"/>
              <a:pPr/>
              <a:t>5/2/16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3579BFB-F2A6-014F-9157-6CCA367C6487}" type="slidenum">
              <a:rPr lang="en-US" smtClean="0"/>
              <a:pPr/>
              <a:t>‹#›</a:t>
            </a:fld>
            <a:endParaRPr lang="en-US"/>
          </a:p>
        </p:txBody>
      </p:sp>
      <p:pic>
        <p:nvPicPr>
          <p:cNvPr id="8" name="Picture 2" descr="HR-Glyph-R3.png"/>
          <p:cNvPicPr>
            <a:picLocks noChangeAspect="1" noChangeArrowheads="1"/>
          </p:cNvPicPr>
          <p:nvPr/>
        </p:nvPicPr>
        <p:blipFill>
          <a:blip r:embed="rId2" cstate="print"/>
          <a:srcRect/>
          <a:stretch>
            <a:fillRect/>
          </a:stretch>
        </p:blipFill>
        <p:spPr bwMode="auto">
          <a:xfrm>
            <a:off x="3749040" y="1658992"/>
            <a:ext cx="1645920" cy="170411"/>
          </a:xfrm>
          <a:prstGeom prst="rect">
            <a:avLst/>
          </a:prstGeom>
          <a:noFill/>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7450D1-FCB0-3C46-94A0-29058D8C3E29}" type="datetimeFigureOut">
              <a:rPr lang="en-US" smtClean="0"/>
              <a:pPr/>
              <a:t>5/2/16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3579BFB-F2A6-014F-9157-6CCA367C648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8906" y="914400"/>
            <a:ext cx="3657600" cy="1162050"/>
          </a:xfrm>
        </p:spPr>
        <p:txBody>
          <a:bodyPr anchor="b"/>
          <a:lstStyle>
            <a:lvl1pPr algn="ctr">
              <a:defRPr sz="3800" b="0"/>
            </a:lvl1pPr>
          </a:lstStyle>
          <a:p>
            <a:r>
              <a:rPr lang="en-US" smtClean="0"/>
              <a:t>Click to edit Master title style</a:t>
            </a:r>
            <a:endParaRPr/>
          </a:p>
        </p:txBody>
      </p:sp>
      <p:sp>
        <p:nvSpPr>
          <p:cNvPr id="3" name="Content Placeholder 2"/>
          <p:cNvSpPr>
            <a:spLocks noGrp="1"/>
          </p:cNvSpPr>
          <p:nvPr>
            <p:ph idx="1"/>
          </p:nvPr>
        </p:nvSpPr>
        <p:spPr>
          <a:xfrm>
            <a:off x="4796118" y="457199"/>
            <a:ext cx="3657600" cy="5410201"/>
          </a:xfrm>
        </p:spPr>
        <p:txBody>
          <a:bodyPr>
            <a:normAutofit/>
          </a:bodyPr>
          <a:lstStyle>
            <a:lvl1pPr>
              <a:defRPr sz="2400"/>
            </a:lvl1pPr>
            <a:lvl2pPr>
              <a:defRPr sz="2200"/>
            </a:lvl2pPr>
            <a:lvl3pPr>
              <a:defRPr sz="2000"/>
            </a:lvl3pPr>
            <a:lvl4pPr>
              <a:defRPr sz="1800"/>
            </a:lvl4pPr>
            <a:lvl5pPr>
              <a:defRPr sz="1800"/>
            </a:lvl5pPr>
            <a:lvl6pPr marL="2290763" indent="-461963">
              <a:tabLst/>
              <a:defRPr sz="2000"/>
            </a:lvl6pPr>
            <a:lvl7pPr marL="2290763" indent="-461963">
              <a:tabLst/>
              <a:defRPr sz="2000"/>
            </a:lvl7pPr>
            <a:lvl8pPr marL="2290763" indent="-461963">
              <a:tabLst/>
              <a:defRPr sz="2000"/>
            </a:lvl8pPr>
            <a:lvl9pPr marL="2290763" indent="-461963">
              <a:tabLst/>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658906" y="2590799"/>
            <a:ext cx="3657600" cy="2895601"/>
          </a:xfrm>
        </p:spPr>
        <p:txBody>
          <a:bodyPr>
            <a:normAutofit/>
          </a:bodyPr>
          <a:lstStyle>
            <a:lvl1pPr marL="0" indent="0" algn="ctr">
              <a:lnSpc>
                <a:spcPct val="110000"/>
              </a:lnSpc>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7450D1-FCB0-3C46-94A0-29058D8C3E29}" type="datetimeFigureOut">
              <a:rPr lang="en-US" smtClean="0"/>
              <a:pPr/>
              <a:t>5/2/16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6BB73A-582F-4420-9A14-CB10A2B2E5E8}" type="slidenum">
              <a:rPr lang="en-US" smtClean="0"/>
              <a:pPr/>
              <a:t>‹#›</a:t>
            </a:fld>
            <a:endParaRPr lang="en-US"/>
          </a:p>
        </p:txBody>
      </p:sp>
      <p:pic>
        <p:nvPicPr>
          <p:cNvPr id="10" name="Picture 2" descr="HR-Glyph-R3.png"/>
          <p:cNvPicPr>
            <a:picLocks noChangeAspect="1" noChangeArrowheads="1"/>
          </p:cNvPicPr>
          <p:nvPr/>
        </p:nvPicPr>
        <p:blipFill>
          <a:blip r:embed="rId2" cstate="print"/>
          <a:srcRect/>
          <a:stretch>
            <a:fillRect/>
          </a:stretch>
        </p:blipFill>
        <p:spPr bwMode="auto">
          <a:xfrm>
            <a:off x="1664746" y="2286000"/>
            <a:ext cx="1645920" cy="170411"/>
          </a:xfrm>
          <a:prstGeom prst="rect">
            <a:avLst/>
          </a:prstGeom>
          <a:noFill/>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9013" y="914400"/>
            <a:ext cx="3657600" cy="1161288"/>
          </a:xfrm>
          <a:effectLst/>
        </p:spPr>
        <p:txBody>
          <a:bodyPr vert="horz" lIns="91440" tIns="45720" rIns="91440" bIns="45720" rtlCol="0" anchor="b" anchorCtr="0">
            <a:noAutofit/>
          </a:bodyPr>
          <a:lstStyle>
            <a:lvl1pPr algn="ctr" defTabSz="914400" rtl="0" eaLnBrk="1" latinLnBrk="0" hangingPunct="1">
              <a:spcBef>
                <a:spcPct val="0"/>
              </a:spcBef>
              <a:buNone/>
              <a:defRPr sz="3800" b="0" kern="1200">
                <a:solidFill>
                  <a:schemeClr val="tx2"/>
                </a:solidFill>
                <a:effectLst>
                  <a:outerShdw blurRad="38100" dist="12700" algn="l" rotWithShape="0">
                    <a:prstClr val="black">
                      <a:alpha val="40000"/>
                    </a:prstClr>
                  </a:outerShdw>
                </a:effectLst>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658906" y="457200"/>
            <a:ext cx="3657600" cy="5413248"/>
          </a:xfrm>
          <a:ln w="101600">
            <a:solidFill>
              <a:schemeClr val="tx1"/>
            </a:solidFill>
            <a:miter lim="800000"/>
          </a:ln>
          <a:effectLst>
            <a:outerShdw blurRad="50800" dist="381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4799013" y="2587752"/>
            <a:ext cx="3657600" cy="2898648"/>
          </a:xfrm>
        </p:spPr>
        <p:txBody>
          <a:bodyPr vert="horz" lIns="91440" tIns="45720" rIns="91440" bIns="45720" rtlCol="0">
            <a:normAutofit/>
          </a:bodyPr>
          <a:lstStyle>
            <a:lvl1pPr marL="0" indent="0" algn="ctr">
              <a:spcBef>
                <a:spcPts val="600"/>
              </a:spcBef>
              <a:buNone/>
              <a:defRPr sz="180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lnSpc>
                <a:spcPct val="110000"/>
              </a:lnSpc>
              <a:spcBef>
                <a:spcPts val="2000"/>
              </a:spcBef>
              <a:buClr>
                <a:schemeClr val="accent3"/>
              </a:buClr>
              <a:buFont typeface="Wingdings" pitchFamily="2" charset="2"/>
              <a:buNone/>
            </a:pPr>
            <a:r>
              <a:rPr lang="en-US" smtClean="0"/>
              <a:t>Click to edit Master text styles</a:t>
            </a:r>
          </a:p>
        </p:txBody>
      </p:sp>
      <p:sp>
        <p:nvSpPr>
          <p:cNvPr id="5" name="Date Placeholder 4"/>
          <p:cNvSpPr>
            <a:spLocks noGrp="1"/>
          </p:cNvSpPr>
          <p:nvPr>
            <p:ph type="dt" sz="half" idx="10"/>
          </p:nvPr>
        </p:nvSpPr>
        <p:spPr/>
        <p:txBody>
          <a:bodyPr/>
          <a:lstStyle/>
          <a:p>
            <a:fld id="{257450D1-FCB0-3C46-94A0-29058D8C3E29}" type="datetimeFigureOut">
              <a:rPr lang="en-US" smtClean="0"/>
              <a:pPr/>
              <a:t>5/2/16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579BFB-F2A6-014F-9157-6CCA367C6487}" type="slidenum">
              <a:rPr lang="en-US" smtClean="0"/>
              <a:pPr/>
              <a:t>‹#›</a:t>
            </a:fld>
            <a:endParaRPr lang="en-US"/>
          </a:p>
        </p:txBody>
      </p:sp>
      <p:pic>
        <p:nvPicPr>
          <p:cNvPr id="9" name="Picture 2" descr="HR-Glyph-R3.png"/>
          <p:cNvPicPr>
            <a:picLocks noChangeAspect="1" noChangeArrowheads="1"/>
          </p:cNvPicPr>
          <p:nvPr/>
        </p:nvPicPr>
        <p:blipFill>
          <a:blip r:embed="rId2" cstate="print"/>
          <a:srcRect/>
          <a:stretch>
            <a:fillRect/>
          </a:stretch>
        </p:blipFill>
        <p:spPr bwMode="auto">
          <a:xfrm>
            <a:off x="5804853" y="2286000"/>
            <a:ext cx="1645920" cy="170411"/>
          </a:xfrm>
          <a:prstGeom prst="rect">
            <a:avLst/>
          </a:prstGeom>
          <a:noFill/>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3738282"/>
            <a:ext cx="7770813" cy="1048870"/>
          </a:xfrm>
          <a:effectLst/>
        </p:spPr>
        <p:txBody>
          <a:bodyPr vert="horz" lIns="91440" tIns="45720" rIns="91440" bIns="45720" rtlCol="0" anchor="b" anchorCtr="0">
            <a:noAutofit/>
          </a:bodyPr>
          <a:lstStyle>
            <a:lvl1pPr algn="ctr" defTabSz="914400" rtl="0" eaLnBrk="1" latinLnBrk="0" hangingPunct="1">
              <a:spcBef>
                <a:spcPct val="0"/>
              </a:spcBef>
              <a:buNone/>
              <a:defRPr sz="3800" b="0" kern="1200">
                <a:solidFill>
                  <a:schemeClr val="tx2"/>
                </a:solidFill>
                <a:effectLst>
                  <a:outerShdw blurRad="38100" dist="12700" algn="l" rotWithShape="0">
                    <a:prstClr val="black">
                      <a:alpha val="40000"/>
                    </a:prstClr>
                  </a:outerShdw>
                </a:effectLst>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2286000" y="457200"/>
            <a:ext cx="4572000" cy="3173506"/>
          </a:xfrm>
          <a:ln w="101600">
            <a:solidFill>
              <a:schemeClr val="tx1"/>
            </a:solidFill>
            <a:miter lim="800000"/>
          </a:ln>
          <a:effectLst>
            <a:outerShdw blurRad="50800" dist="38100" dir="2700000" algn="tl" rotWithShape="0">
              <a:prstClr val="black">
                <a:alpha val="40000"/>
              </a:prstClr>
            </a:outerShdw>
          </a:effectLst>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685800" y="5181600"/>
            <a:ext cx="7770813" cy="685800"/>
          </a:xfrm>
        </p:spPr>
        <p:txBody>
          <a:bodyPr vert="horz" lIns="91440" tIns="45720" rIns="91440" bIns="45720" rtlCol="0">
            <a:normAutofit/>
          </a:bodyPr>
          <a:lstStyle>
            <a:lvl1pPr marL="0" indent="0" algn="ctr">
              <a:spcBef>
                <a:spcPts val="300"/>
              </a:spcBef>
              <a:buNone/>
              <a:defRPr sz="180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lnSpc>
                <a:spcPct val="110000"/>
              </a:lnSpc>
              <a:spcBef>
                <a:spcPts val="2000"/>
              </a:spcBef>
              <a:buClr>
                <a:schemeClr val="accent3"/>
              </a:buClr>
              <a:buFont typeface="Wingdings" pitchFamily="2" charset="2"/>
              <a:buNone/>
            </a:pPr>
            <a:r>
              <a:rPr lang="en-US" smtClean="0"/>
              <a:t>Click to edit Master text styles</a:t>
            </a:r>
          </a:p>
        </p:txBody>
      </p:sp>
      <p:sp>
        <p:nvSpPr>
          <p:cNvPr id="5" name="Date Placeholder 4"/>
          <p:cNvSpPr>
            <a:spLocks noGrp="1"/>
          </p:cNvSpPr>
          <p:nvPr>
            <p:ph type="dt" sz="half" idx="10"/>
          </p:nvPr>
        </p:nvSpPr>
        <p:spPr/>
        <p:txBody>
          <a:bodyPr/>
          <a:lstStyle/>
          <a:p>
            <a:fld id="{257450D1-FCB0-3C46-94A0-29058D8C3E29}" type="datetimeFigureOut">
              <a:rPr lang="en-US" smtClean="0"/>
              <a:pPr/>
              <a:t>5/2/16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579BFB-F2A6-014F-9157-6CCA367C6487}" type="slidenum">
              <a:rPr lang="en-US" smtClean="0"/>
              <a:pPr/>
              <a:t>‹#›</a:t>
            </a:fld>
            <a:endParaRPr lang="en-US"/>
          </a:p>
        </p:txBody>
      </p:sp>
      <p:pic>
        <p:nvPicPr>
          <p:cNvPr id="11" name="Picture 2" descr="HR-Glyph-R3.png"/>
          <p:cNvPicPr>
            <a:picLocks noChangeAspect="1" noChangeArrowheads="1"/>
          </p:cNvPicPr>
          <p:nvPr/>
        </p:nvPicPr>
        <p:blipFill>
          <a:blip r:embed="rId2" cstate="print"/>
          <a:srcRect/>
          <a:stretch>
            <a:fillRect/>
          </a:stretch>
        </p:blipFill>
        <p:spPr bwMode="auto">
          <a:xfrm>
            <a:off x="3749040" y="4890247"/>
            <a:ext cx="1645920" cy="170411"/>
          </a:xfrm>
          <a:prstGeom prst="rect">
            <a:avLst/>
          </a:prstGeom>
          <a:noFill/>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marL="2286000" indent="-457200">
              <a:defRPr/>
            </a:lvl6pPr>
            <a:lvl7pPr marL="2286000" indent="-457200">
              <a:defRPr/>
            </a:lvl7pPr>
            <a:lvl8pPr marL="2286000" indent="-457200">
              <a:defRPr/>
            </a:lvl8pPr>
            <a:lvl9pPr marL="2286000" indent="-457200">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257450D1-FCB0-3C46-94A0-29058D8C3E29}" type="datetimeFigureOut">
              <a:rPr lang="en-US" smtClean="0"/>
              <a:pPr/>
              <a:t>5/2/16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579BFB-F2A6-014F-9157-6CCA367C6487}" type="slidenum">
              <a:rPr lang="en-US" smtClean="0"/>
              <a:pPr/>
              <a:t>‹#›</a:t>
            </a:fld>
            <a:endParaRPr lang="en-US"/>
          </a:p>
        </p:txBody>
      </p:sp>
      <p:pic>
        <p:nvPicPr>
          <p:cNvPr id="10" name="Picture 2" descr="HR-Glyph-R3.png"/>
          <p:cNvPicPr>
            <a:picLocks noChangeAspect="1" noChangeArrowheads="1"/>
          </p:cNvPicPr>
          <p:nvPr/>
        </p:nvPicPr>
        <p:blipFill>
          <a:blip r:embed="rId2" cstate="print"/>
          <a:srcRect/>
          <a:stretch>
            <a:fillRect/>
          </a:stretch>
        </p:blipFill>
        <p:spPr bwMode="auto">
          <a:xfrm>
            <a:off x="3749040" y="1658992"/>
            <a:ext cx="1645920" cy="170411"/>
          </a:xfrm>
          <a:prstGeom prst="rect">
            <a:avLst/>
          </a:prstGeom>
          <a:noFill/>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62800" y="537882"/>
            <a:ext cx="1524000" cy="5325036"/>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685800" y="537882"/>
            <a:ext cx="5889812" cy="5325036"/>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257450D1-FCB0-3C46-94A0-29058D8C3E29}" type="datetimeFigureOut">
              <a:rPr lang="en-US" smtClean="0"/>
              <a:pPr/>
              <a:t>5/2/16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579BFB-F2A6-014F-9157-6CCA367C6487}" type="slidenum">
              <a:rPr lang="en-US" smtClean="0"/>
              <a:pPr/>
              <a:t>‹#›</a:t>
            </a:fld>
            <a:endParaRPr lang="en-US"/>
          </a:p>
        </p:txBody>
      </p:sp>
      <p:pic>
        <p:nvPicPr>
          <p:cNvPr id="9" name="Picture 2" descr="HR-Glyph-R3.png"/>
          <p:cNvPicPr>
            <a:picLocks noChangeAspect="1" noChangeArrowheads="1"/>
          </p:cNvPicPr>
          <p:nvPr/>
        </p:nvPicPr>
        <p:blipFill>
          <a:blip r:embed="rId2" cstate="print"/>
          <a:srcRect/>
          <a:stretch>
            <a:fillRect/>
          </a:stretch>
        </p:blipFill>
        <p:spPr bwMode="auto">
          <a:xfrm rot="5400000">
            <a:off x="6052928" y="3115195"/>
            <a:ext cx="1645920" cy="170411"/>
          </a:xfrm>
          <a:prstGeom prst="rect">
            <a:avLst/>
          </a:prstGeom>
          <a:noFill/>
        </p:spPr>
      </p:pic>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4305300" y="6289115"/>
            <a:ext cx="533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E3579BFB-F2A6-014F-9157-6CCA367C6487}" type="slidenum">
              <a:rPr lang="en-US" smtClean="0"/>
              <a:pPr/>
              <a:t>‹#›</a:t>
            </a:fld>
            <a:endParaRPr lang="en-US"/>
          </a:p>
        </p:txBody>
      </p:sp>
      <p:sp>
        <p:nvSpPr>
          <p:cNvPr id="2" name="Title Placeholder 1"/>
          <p:cNvSpPr>
            <a:spLocks noGrp="1"/>
          </p:cNvSpPr>
          <p:nvPr>
            <p:ph type="title"/>
          </p:nvPr>
        </p:nvSpPr>
        <p:spPr>
          <a:xfrm>
            <a:off x="685800" y="67236"/>
            <a:ext cx="7770813" cy="1371600"/>
          </a:xfrm>
          <a:prstGeom prst="rect">
            <a:avLst/>
          </a:prstGeom>
          <a:effectLst/>
        </p:spPr>
        <p:txBody>
          <a:bodyPr vert="horz" lIns="91440" tIns="45720" rIns="91440" bIns="45720" rtlCol="0" anchor="ctr" anchorCtr="0">
            <a:noAutofit/>
          </a:bodyPr>
          <a:lstStyle/>
          <a:p>
            <a:r>
              <a:rPr lang="en-US" smtClean="0"/>
              <a:t>Click to edit Master title style</a:t>
            </a:r>
            <a:endParaRPr/>
          </a:p>
        </p:txBody>
      </p:sp>
      <p:sp>
        <p:nvSpPr>
          <p:cNvPr id="3" name="Text Placeholder 2"/>
          <p:cNvSpPr>
            <a:spLocks noGrp="1"/>
          </p:cNvSpPr>
          <p:nvPr>
            <p:ph type="body" idx="1"/>
          </p:nvPr>
        </p:nvSpPr>
        <p:spPr>
          <a:xfrm>
            <a:off x="685800" y="2209800"/>
            <a:ext cx="7770813" cy="3657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6400800" y="6289115"/>
            <a:ext cx="237564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7450D1-FCB0-3C46-94A0-29058D8C3E29}" type="datetimeFigureOut">
              <a:rPr lang="en-US" smtClean="0"/>
              <a:pPr/>
              <a:t>5/2/16</a:t>
            </a:fld>
            <a:endParaRPr lang="en-US"/>
          </a:p>
        </p:txBody>
      </p:sp>
      <p:sp>
        <p:nvSpPr>
          <p:cNvPr id="5" name="Footer Placeholder 4"/>
          <p:cNvSpPr>
            <a:spLocks noGrp="1"/>
          </p:cNvSpPr>
          <p:nvPr>
            <p:ph type="ftr" sz="quarter" idx="3"/>
          </p:nvPr>
        </p:nvSpPr>
        <p:spPr>
          <a:xfrm>
            <a:off x="349624" y="6289115"/>
            <a:ext cx="3155576"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Lst>
  <p:txStyles>
    <p:titleStyle>
      <a:lvl1pPr algn="ctr" defTabSz="914400" rtl="0" eaLnBrk="1" latinLnBrk="0" hangingPunct="1">
        <a:spcBef>
          <a:spcPct val="0"/>
        </a:spcBef>
        <a:buNone/>
        <a:defRPr sz="5000" kern="1200">
          <a:solidFill>
            <a:schemeClr val="tx2"/>
          </a:solidFill>
          <a:effectLst>
            <a:outerShdw blurRad="38100" dist="12700" algn="l" rotWithShape="0">
              <a:prstClr val="black">
                <a:alpha val="40000"/>
              </a:prstClr>
            </a:outerShdw>
          </a:effectLst>
          <a:latin typeface="+mj-lt"/>
          <a:ea typeface="+mj-ea"/>
          <a:cs typeface="+mj-cs"/>
        </a:defRPr>
      </a:lvl1pPr>
    </p:titleStyle>
    <p:bodyStyle>
      <a:lvl1pPr marL="457200" indent="-457200" algn="l" defTabSz="914400" rtl="0" eaLnBrk="1" latinLnBrk="0" hangingPunct="1">
        <a:spcBef>
          <a:spcPts val="2000"/>
        </a:spcBef>
        <a:buClr>
          <a:schemeClr val="accent3"/>
        </a:buClr>
        <a:buFont typeface="Wingdings" pitchFamily="2" charset="2"/>
        <a:buChar char=""/>
        <a:defRPr sz="2400" kern="1200">
          <a:solidFill>
            <a:schemeClr val="tx2"/>
          </a:solidFill>
          <a:latin typeface="+mn-lt"/>
          <a:ea typeface="+mn-ea"/>
          <a:cs typeface="+mn-cs"/>
        </a:defRPr>
      </a:lvl1pPr>
      <a:lvl2pPr marL="914400" indent="-457200" algn="l" defTabSz="914400" rtl="0" eaLnBrk="1" latinLnBrk="0" hangingPunct="1">
        <a:spcBef>
          <a:spcPts val="600"/>
        </a:spcBef>
        <a:buClr>
          <a:schemeClr val="accent3">
            <a:lumMod val="50000"/>
          </a:schemeClr>
        </a:buClr>
        <a:buFont typeface="Wingdings" pitchFamily="2" charset="2"/>
        <a:buChar char=""/>
        <a:defRPr sz="2200" kern="1200">
          <a:solidFill>
            <a:schemeClr val="tx2"/>
          </a:solidFill>
          <a:latin typeface="+mn-lt"/>
          <a:ea typeface="+mn-ea"/>
          <a:cs typeface="+mn-cs"/>
        </a:defRPr>
      </a:lvl2pPr>
      <a:lvl3pPr marL="1371600" indent="-457200" algn="l" defTabSz="914400" rtl="0" eaLnBrk="1" latinLnBrk="0" hangingPunct="1">
        <a:spcBef>
          <a:spcPts val="600"/>
        </a:spcBef>
        <a:buClr>
          <a:schemeClr val="accent3"/>
        </a:buClr>
        <a:buFont typeface="Wingdings" pitchFamily="2" charset="2"/>
        <a:buChar char=""/>
        <a:defRPr sz="2000" kern="1200">
          <a:solidFill>
            <a:schemeClr val="tx2"/>
          </a:solidFill>
          <a:latin typeface="+mn-lt"/>
          <a:ea typeface="+mn-ea"/>
          <a:cs typeface="+mn-cs"/>
        </a:defRPr>
      </a:lvl3pPr>
      <a:lvl4pPr marL="1828800" indent="-457200" algn="l" defTabSz="914400" rtl="0" eaLnBrk="1" latinLnBrk="0" hangingPunct="1">
        <a:spcBef>
          <a:spcPts val="600"/>
        </a:spcBef>
        <a:buClr>
          <a:schemeClr val="accent3">
            <a:lumMod val="50000"/>
          </a:schemeClr>
        </a:buClr>
        <a:buFont typeface="Wingdings" pitchFamily="2" charset="2"/>
        <a:buChar char=""/>
        <a:defRPr sz="1800" kern="1200">
          <a:solidFill>
            <a:schemeClr val="tx2"/>
          </a:solidFill>
          <a:latin typeface="+mn-lt"/>
          <a:ea typeface="+mn-ea"/>
          <a:cs typeface="+mn-cs"/>
        </a:defRPr>
      </a:lvl4pPr>
      <a:lvl5pPr marL="2286000" indent="-457200" algn="l" defTabSz="914400" rtl="0" eaLnBrk="1" latinLnBrk="0" hangingPunct="1">
        <a:spcBef>
          <a:spcPts val="600"/>
        </a:spcBef>
        <a:buClr>
          <a:schemeClr val="accent3"/>
        </a:buClr>
        <a:buFont typeface="Wingdings" pitchFamily="2" charset="2"/>
        <a:buChar char=""/>
        <a:defRPr sz="1800" kern="1200">
          <a:solidFill>
            <a:schemeClr val="tx2"/>
          </a:solidFill>
          <a:latin typeface="+mn-lt"/>
          <a:ea typeface="+mn-ea"/>
          <a:cs typeface="+mn-cs"/>
        </a:defRPr>
      </a:lvl5pPr>
      <a:lvl6pPr marL="2743200" indent="-461963" algn="l" defTabSz="914400" rtl="0" eaLnBrk="1" latinLnBrk="0" hangingPunct="1">
        <a:spcBef>
          <a:spcPct val="20000"/>
        </a:spcBef>
        <a:buClr>
          <a:schemeClr val="accent3">
            <a:lumMod val="50000"/>
          </a:schemeClr>
        </a:buClr>
        <a:buFont typeface="Wingdings" pitchFamily="2" charset="2"/>
        <a:buChar char=""/>
        <a:defRPr sz="1800" kern="1200">
          <a:solidFill>
            <a:schemeClr val="tx1"/>
          </a:solidFill>
          <a:latin typeface="+mn-lt"/>
          <a:ea typeface="+mn-ea"/>
          <a:cs typeface="+mn-cs"/>
        </a:defRPr>
      </a:lvl6pPr>
      <a:lvl7pPr marL="3205163" indent="-461963" algn="l" defTabSz="914400" rtl="0" eaLnBrk="1" latinLnBrk="0" hangingPunct="1">
        <a:spcBef>
          <a:spcPct val="20000"/>
        </a:spcBef>
        <a:buClr>
          <a:schemeClr val="accent3"/>
        </a:buClr>
        <a:buFont typeface="Wingdings" pitchFamily="2" charset="2"/>
        <a:buChar char=""/>
        <a:defRPr sz="1800" kern="1200">
          <a:solidFill>
            <a:schemeClr val="tx1"/>
          </a:solidFill>
          <a:latin typeface="+mn-lt"/>
          <a:ea typeface="+mn-ea"/>
          <a:cs typeface="+mn-cs"/>
        </a:defRPr>
      </a:lvl7pPr>
      <a:lvl8pPr marL="3657600" indent="-461963" algn="l" defTabSz="914400" rtl="0" eaLnBrk="1" latinLnBrk="0" hangingPunct="1">
        <a:spcBef>
          <a:spcPct val="20000"/>
        </a:spcBef>
        <a:buClr>
          <a:schemeClr val="accent3">
            <a:lumMod val="50000"/>
          </a:schemeClr>
        </a:buClr>
        <a:buFont typeface="Wingdings" pitchFamily="2" charset="2"/>
        <a:buChar char=""/>
        <a:defRPr sz="1800" kern="1200">
          <a:solidFill>
            <a:schemeClr val="tx1"/>
          </a:solidFill>
          <a:latin typeface="+mn-lt"/>
          <a:ea typeface="+mn-ea"/>
          <a:cs typeface="+mn-cs"/>
        </a:defRPr>
      </a:lvl8pPr>
      <a:lvl9pPr marL="4119563" indent="-461963" algn="l" defTabSz="914400" rtl="0" eaLnBrk="1" latinLnBrk="0" hangingPunct="1">
        <a:spcBef>
          <a:spcPct val="20000"/>
        </a:spcBef>
        <a:buClr>
          <a:schemeClr val="accent3"/>
        </a:buClr>
        <a:buFont typeface="Wingdings" pitchFamily="2" charset="2"/>
        <a:buChar char=""/>
        <a:defRPr sz="18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ud8dSDy5lB4" TargetMode="External"/><Relationship Id="rId3" Type="http://schemas.openxmlformats.org/officeDocument/2006/relationships/hyperlink" Target="https://www.youtube.com/watch?v=7n2YF7mfP5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FkoWioYrPtE" TargetMode="External"/><Relationship Id="rId4" Type="http://schemas.openxmlformats.org/officeDocument/2006/relationships/hyperlink" Target="https://www.youtube.com/watch?v=3Iczb82zd6s" TargetMode="External"/><Relationship Id="rId1" Type="http://schemas.openxmlformats.org/officeDocument/2006/relationships/slideLayout" Target="../slideLayouts/slideLayout2.xml"/><Relationship Id="rId2" Type="http://schemas.openxmlformats.org/officeDocument/2006/relationships/hyperlink" Target="https://www.youtube.com/watch?v=i-hltO9ZR18"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R0jm6j3s_uE" TargetMode="External"/><Relationship Id="rId3" Type="http://schemas.openxmlformats.org/officeDocument/2006/relationships/hyperlink" Target="https://www.youtube.com/watch?v=FYKZif9ooxs"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f__q9kiilLk" TargetMode="External"/><Relationship Id="rId3" Type="http://schemas.openxmlformats.org/officeDocument/2006/relationships/hyperlink" Target="https://www.lomography.com/magazine/224070-today-in-history-thomas-edisons-movie-studio-complete-1893"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7CDyjMouQyc"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gbwNUJK2UwA"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b-tL7GYh0Bw"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kZV1zz1zv_E" TargetMode="External"/><Relationship Id="rId3" Type="http://schemas.openxmlformats.org/officeDocument/2006/relationships/hyperlink" Target="https://www.youtube.com/watch?v=Q5EOzQKEj9c"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y0fYcrQpHeM"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HXSi6ulZ2rA"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njeCxUspmHk"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myxiMMa2u_g"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45e1XuA-oLY"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3CgrMsjGk7k&amp;ebc=ANyPxKrrVuvjaxRMT3aQ1TWKad4opBMHgf5Q-qjuONr4FbQCo1LCodqCIjSN4RqNhiJ3hua8VBTn9cGjOT2dNztZ5YHjhfZpWg"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x6cbTyU0ac8"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A0J50v1ygms"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ZwbsYgZ7d-8"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0hxoaikaHMA" TargetMode="External"/><Relationship Id="rId3" Type="http://schemas.openxmlformats.org/officeDocument/2006/relationships/hyperlink" Target="https://www.youtube.com/watch?v=ux_Em1lVsjI"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66v1ARI0-Q"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springhurst.org/cinemagic/glossary_terms.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MOVIEMAKING </a:t>
            </a:r>
            <a:br>
              <a:rPr lang="en-US" dirty="0" smtClean="0"/>
            </a:br>
            <a:r>
              <a:rPr lang="en-US" dirty="0" smtClean="0"/>
              <a:t>MERIT BADGE</a:t>
            </a:r>
            <a:endParaRPr lang="en-US"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2568590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Art?</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expression or application of human creative skill and imagination, typically in a visual form such as painting or sculpture, producing works to be appreciated primarily for their beauty or emotional power</a:t>
            </a:r>
            <a:r>
              <a:rPr lang="en-US" dirty="0" smtClean="0"/>
              <a:t>.”</a:t>
            </a:r>
          </a:p>
          <a:p>
            <a:r>
              <a:rPr lang="en-US" dirty="0"/>
              <a:t>the various branches of creative activity, such as painting, music, literature, and dance</a:t>
            </a:r>
            <a:r>
              <a:rPr lang="en-US" dirty="0" smtClean="0"/>
              <a:t>.</a:t>
            </a:r>
            <a:endParaRPr lang="en-US" dirty="0"/>
          </a:p>
          <a:p>
            <a:pPr marL="0" indent="0">
              <a:buNone/>
            </a:pPr>
            <a:r>
              <a:rPr lang="en-US" sz="1200" dirty="0" smtClean="0"/>
              <a:t>https</a:t>
            </a:r>
            <a:r>
              <a:rPr lang="en-US" sz="1200" dirty="0"/>
              <a:t>://</a:t>
            </a:r>
            <a:r>
              <a:rPr lang="en-US" sz="1200" dirty="0" err="1"/>
              <a:t>www.google.com</a:t>
            </a:r>
            <a:r>
              <a:rPr lang="en-US" sz="1200" dirty="0"/>
              <a:t>/</a:t>
            </a:r>
            <a:r>
              <a:rPr lang="en-US" sz="1200" dirty="0" err="1"/>
              <a:t>search?q</a:t>
            </a:r>
            <a:r>
              <a:rPr lang="en-US" sz="1200" dirty="0"/>
              <a:t>=</a:t>
            </a:r>
            <a:r>
              <a:rPr lang="en-US" sz="1200" dirty="0" err="1"/>
              <a:t>what+is+art&amp;oq</a:t>
            </a:r>
            <a:r>
              <a:rPr lang="en-US" sz="1200" dirty="0"/>
              <a:t>=</a:t>
            </a:r>
            <a:r>
              <a:rPr lang="en-US" sz="1200" dirty="0" err="1"/>
              <a:t>What+is+art&amp;aqs</a:t>
            </a:r>
            <a:r>
              <a:rPr lang="en-US" sz="1200" dirty="0"/>
              <a:t>=chrome.0.0l6.2149j0j8&amp;sourceid=</a:t>
            </a:r>
            <a:r>
              <a:rPr lang="en-US" sz="1200" dirty="0" err="1"/>
              <a:t>chrome&amp;ie</a:t>
            </a:r>
            <a:r>
              <a:rPr lang="en-US" sz="1200" dirty="0"/>
              <a:t>=UTF-8</a:t>
            </a:r>
          </a:p>
          <a:p>
            <a:pPr marL="0" indent="0">
              <a:buNone/>
            </a:pPr>
            <a:endParaRPr lang="en-US" dirty="0"/>
          </a:p>
        </p:txBody>
      </p:sp>
    </p:spTree>
    <p:extLst>
      <p:ext uri="{BB962C8B-B14F-4D97-AF65-F5344CB8AC3E}">
        <p14:creationId xmlns:p14="http://schemas.microsoft.com/office/powerpoint/2010/main" val="286624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Moviemaking?</a:t>
            </a:r>
            <a:endParaRPr lang="en-US" dirty="0"/>
          </a:p>
        </p:txBody>
      </p:sp>
      <p:sp>
        <p:nvSpPr>
          <p:cNvPr id="3" name="Content Placeholder 2"/>
          <p:cNvSpPr>
            <a:spLocks noGrp="1"/>
          </p:cNvSpPr>
          <p:nvPr>
            <p:ph idx="1"/>
          </p:nvPr>
        </p:nvSpPr>
        <p:spPr>
          <a:xfrm>
            <a:off x="685800" y="1988291"/>
            <a:ext cx="7770813" cy="4630793"/>
          </a:xfrm>
        </p:spPr>
        <p:txBody>
          <a:bodyPr>
            <a:normAutofit/>
          </a:bodyPr>
          <a:lstStyle/>
          <a:p>
            <a:r>
              <a:rPr lang="en-US" dirty="0" smtClean="0"/>
              <a:t>“A way to tell stories visually through the </a:t>
            </a:r>
            <a:r>
              <a:rPr lang="en-US" b="1" dirty="0" smtClean="0">
                <a:solidFill>
                  <a:srgbClr val="FF0000"/>
                </a:solidFill>
              </a:rPr>
              <a:t>art</a:t>
            </a:r>
            <a:r>
              <a:rPr lang="en-US" dirty="0" smtClean="0"/>
              <a:t> and science of motion picture photography.” (p. 7., MB Book.)</a:t>
            </a:r>
          </a:p>
          <a:p>
            <a:r>
              <a:rPr lang="en-US" dirty="0" smtClean="0"/>
              <a:t>It combines two </a:t>
            </a:r>
            <a:r>
              <a:rPr lang="en-US" u="sng" dirty="0" smtClean="0">
                <a:solidFill>
                  <a:srgbClr val="FF0000"/>
                </a:solidFill>
              </a:rPr>
              <a:t>Arts</a:t>
            </a:r>
            <a:r>
              <a:rPr lang="en-US" dirty="0" smtClean="0"/>
              <a:t>:</a:t>
            </a:r>
          </a:p>
          <a:p>
            <a:pPr lvl="1"/>
            <a:r>
              <a:rPr lang="en-US" b="1" u="sng" dirty="0" smtClean="0"/>
              <a:t>Photography</a:t>
            </a:r>
            <a:r>
              <a:rPr lang="en-US" dirty="0" smtClean="0"/>
              <a:t> (Taking a picture of someone or something and recording it on </a:t>
            </a:r>
            <a:r>
              <a:rPr lang="en-US" i="1" dirty="0" smtClean="0"/>
              <a:t>film</a:t>
            </a:r>
            <a:r>
              <a:rPr lang="en-US" dirty="0" smtClean="0"/>
              <a:t>.</a:t>
            </a:r>
          </a:p>
          <a:p>
            <a:pPr lvl="1"/>
            <a:r>
              <a:rPr lang="en-US" b="1" u="sng" dirty="0" smtClean="0"/>
              <a:t>Theatre</a:t>
            </a:r>
            <a:r>
              <a:rPr lang="en-US" dirty="0" smtClean="0"/>
              <a:t> (Which combines many art forms to tell a story visually to an audience through a</a:t>
            </a:r>
            <a:r>
              <a:rPr lang="en-US" i="1" dirty="0" smtClean="0"/>
              <a:t> play.)</a:t>
            </a:r>
            <a:endParaRPr lang="en-US" dirty="0" smtClean="0"/>
          </a:p>
          <a:p>
            <a:r>
              <a:rPr lang="en-US" dirty="0" smtClean="0"/>
              <a:t>And adds one more art: </a:t>
            </a:r>
            <a:r>
              <a:rPr lang="en-US" b="1" i="1" dirty="0" smtClean="0">
                <a:solidFill>
                  <a:srgbClr val="FF0000"/>
                </a:solidFill>
              </a:rPr>
              <a:t>Motion Picture</a:t>
            </a:r>
            <a:r>
              <a:rPr lang="en-US" b="1" dirty="0" smtClean="0">
                <a:solidFill>
                  <a:srgbClr val="FF0000"/>
                </a:solidFill>
              </a:rPr>
              <a:t> </a:t>
            </a:r>
            <a:r>
              <a:rPr lang="en-US" dirty="0" smtClean="0"/>
              <a:t>or</a:t>
            </a:r>
          </a:p>
          <a:p>
            <a:pPr lvl="1"/>
            <a:r>
              <a:rPr lang="en-US" dirty="0" smtClean="0"/>
              <a:t>The art of making those Photographs </a:t>
            </a:r>
            <a:r>
              <a:rPr lang="en-US" i="1" dirty="0" smtClean="0"/>
              <a:t>appear </a:t>
            </a:r>
            <a:r>
              <a:rPr lang="en-US" dirty="0" smtClean="0"/>
              <a:t>to </a:t>
            </a:r>
            <a:r>
              <a:rPr lang="en-US" i="1" dirty="0" smtClean="0"/>
              <a:t>move.</a:t>
            </a:r>
          </a:p>
        </p:txBody>
      </p:sp>
    </p:spTree>
    <p:extLst>
      <p:ext uri="{BB962C8B-B14F-4D97-AF65-F5344CB8AC3E}">
        <p14:creationId xmlns:p14="http://schemas.microsoft.com/office/powerpoint/2010/main" val="3727320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are Movies  and Theatre Similar?</a:t>
            </a:r>
            <a:endParaRPr lang="en-US" dirty="0"/>
          </a:p>
        </p:txBody>
      </p:sp>
      <p:sp>
        <p:nvSpPr>
          <p:cNvPr id="3" name="Content Placeholder 2"/>
          <p:cNvSpPr>
            <a:spLocks noGrp="1"/>
          </p:cNvSpPr>
          <p:nvPr>
            <p:ph idx="1"/>
          </p:nvPr>
        </p:nvSpPr>
        <p:spPr/>
        <p:txBody>
          <a:bodyPr numCol="3">
            <a:normAutofit lnSpcReduction="10000"/>
          </a:bodyPr>
          <a:lstStyle/>
          <a:p>
            <a:r>
              <a:rPr lang="en-US" dirty="0" smtClean="0"/>
              <a:t>Play			</a:t>
            </a:r>
          </a:p>
          <a:p>
            <a:r>
              <a:rPr lang="en-US" dirty="0" smtClean="0"/>
              <a:t>Script or </a:t>
            </a:r>
            <a:r>
              <a:rPr lang="en-US" i="1" dirty="0" smtClean="0"/>
              <a:t>Screenplay</a:t>
            </a:r>
          </a:p>
          <a:p>
            <a:r>
              <a:rPr lang="en-US" dirty="0" smtClean="0"/>
              <a:t>Actors</a:t>
            </a:r>
          </a:p>
          <a:p>
            <a:r>
              <a:rPr lang="en-US" dirty="0" smtClean="0"/>
              <a:t>Set</a:t>
            </a:r>
          </a:p>
          <a:p>
            <a:r>
              <a:rPr lang="en-US" dirty="0" smtClean="0"/>
              <a:t>Lighting</a:t>
            </a:r>
          </a:p>
          <a:p>
            <a:r>
              <a:rPr lang="en-US" dirty="0" smtClean="0"/>
              <a:t>Sound</a:t>
            </a:r>
          </a:p>
          <a:p>
            <a:r>
              <a:rPr lang="en-US" dirty="0" smtClean="0"/>
              <a:t>Costumes</a:t>
            </a:r>
          </a:p>
          <a:p>
            <a:r>
              <a:rPr lang="en-US" dirty="0" smtClean="0"/>
              <a:t>Props</a:t>
            </a:r>
          </a:p>
          <a:p>
            <a:r>
              <a:rPr lang="en-US" dirty="0" smtClean="0"/>
              <a:t>Makeup</a:t>
            </a:r>
          </a:p>
          <a:p>
            <a:r>
              <a:rPr lang="en-US" dirty="0" smtClean="0"/>
              <a:t>Special Effects</a:t>
            </a:r>
          </a:p>
          <a:p>
            <a:r>
              <a:rPr lang="en-US" dirty="0" smtClean="0"/>
              <a:t>Audience</a:t>
            </a:r>
          </a:p>
          <a:p>
            <a:r>
              <a:rPr lang="en-US" dirty="0" smtClean="0"/>
              <a:t>Director</a:t>
            </a:r>
          </a:p>
          <a:p>
            <a:r>
              <a:rPr lang="en-US" dirty="0" smtClean="0"/>
              <a:t>Producer</a:t>
            </a:r>
          </a:p>
          <a:p>
            <a:r>
              <a:rPr lang="en-US" dirty="0" smtClean="0"/>
              <a:t>Production Team</a:t>
            </a:r>
          </a:p>
          <a:p>
            <a:r>
              <a:rPr lang="en-US" dirty="0" smtClean="0"/>
              <a:t>Others?</a:t>
            </a:r>
          </a:p>
          <a:p>
            <a:endParaRPr lang="en-US" dirty="0"/>
          </a:p>
        </p:txBody>
      </p:sp>
    </p:spTree>
    <p:extLst>
      <p:ext uri="{BB962C8B-B14F-4D97-AF65-F5344CB8AC3E}">
        <p14:creationId xmlns:p14="http://schemas.microsoft.com/office/powerpoint/2010/main" val="3965504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are Movies and Theatre Different?</a:t>
            </a:r>
            <a:endParaRPr lang="en-US" dirty="0"/>
          </a:p>
        </p:txBody>
      </p:sp>
      <p:sp>
        <p:nvSpPr>
          <p:cNvPr id="3" name="Content Placeholder 2"/>
          <p:cNvSpPr>
            <a:spLocks noGrp="1"/>
          </p:cNvSpPr>
          <p:nvPr>
            <p:ph idx="1"/>
          </p:nvPr>
        </p:nvSpPr>
        <p:spPr>
          <a:xfrm>
            <a:off x="115464" y="2209799"/>
            <a:ext cx="8916282" cy="4370801"/>
          </a:xfrm>
        </p:spPr>
        <p:txBody>
          <a:bodyPr>
            <a:normAutofit fontScale="92500" lnSpcReduction="20000"/>
          </a:bodyPr>
          <a:lstStyle/>
          <a:p>
            <a:pPr marL="0" indent="0">
              <a:buNone/>
            </a:pPr>
            <a:r>
              <a:rPr lang="en-US" u="sng" dirty="0" smtClean="0"/>
              <a:t>MOVIES</a:t>
            </a:r>
            <a:r>
              <a:rPr lang="en-US" dirty="0" smtClean="0"/>
              <a:t>			</a:t>
            </a:r>
            <a:r>
              <a:rPr lang="en-US" u="sng" dirty="0" smtClean="0"/>
              <a:t>THEATRE</a:t>
            </a:r>
          </a:p>
          <a:p>
            <a:pPr marL="0" indent="0">
              <a:buNone/>
            </a:pPr>
            <a:r>
              <a:rPr lang="en-US" dirty="0" smtClean="0"/>
              <a:t>Recorded in time.		Live</a:t>
            </a:r>
          </a:p>
          <a:p>
            <a:pPr marL="0" indent="0">
              <a:buNone/>
            </a:pPr>
            <a:r>
              <a:rPr lang="en-US" dirty="0" smtClean="0"/>
              <a:t>No audience during shoot	Audience </a:t>
            </a:r>
            <a:r>
              <a:rPr lang="en-US" dirty="0"/>
              <a:t>(</a:t>
            </a:r>
            <a:r>
              <a:rPr lang="en-US" dirty="0" smtClean="0"/>
              <a:t>Live). Interacts </a:t>
            </a:r>
            <a:r>
              <a:rPr lang="en-US" dirty="0" err="1" smtClean="0"/>
              <a:t>wActors</a:t>
            </a:r>
            <a:r>
              <a:rPr lang="en-US" dirty="0" smtClean="0"/>
              <a:t>. Exception: Television	            Applause, laughter, Break “Fourth Wall”</a:t>
            </a:r>
          </a:p>
          <a:p>
            <a:pPr marL="0" indent="0">
              <a:buNone/>
            </a:pPr>
            <a:r>
              <a:rPr lang="en-US" dirty="0"/>
              <a:t>Director frames the picture.	Audience sees whole stage</a:t>
            </a:r>
            <a:r>
              <a:rPr lang="en-US" dirty="0" smtClean="0"/>
              <a:t>. Tableaux.  Arrangement of frames central.</a:t>
            </a:r>
            <a:endParaRPr lang="en-US" dirty="0"/>
          </a:p>
          <a:p>
            <a:pPr marL="0" indent="0">
              <a:buNone/>
            </a:pPr>
            <a:r>
              <a:rPr lang="en-US" dirty="0" smtClean="0"/>
              <a:t>Movie stays the same.		Shows change: Different productions.</a:t>
            </a:r>
          </a:p>
          <a:p>
            <a:pPr marL="0" indent="0">
              <a:buNone/>
            </a:pPr>
            <a:r>
              <a:rPr lang="en-US" dirty="0" smtClean="0"/>
              <a:t>Appeals to wider audience	Limited audience: One theatre.            Wide distribution of Film.</a:t>
            </a:r>
          </a:p>
          <a:p>
            <a:pPr marL="0" indent="0">
              <a:buNone/>
            </a:pPr>
            <a:r>
              <a:rPr lang="en-US" dirty="0" smtClean="0"/>
              <a:t>Tickets cheaper.		Tickets more expensive. </a:t>
            </a:r>
          </a:p>
        </p:txBody>
      </p:sp>
    </p:spTree>
    <p:extLst>
      <p:ext uri="{BB962C8B-B14F-4D97-AF65-F5344CB8AC3E}">
        <p14:creationId xmlns:p14="http://schemas.microsoft.com/office/powerpoint/2010/main" val="40340707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skills does one need for making movies?</a:t>
            </a:r>
            <a:endParaRPr lang="en-US" dirty="0"/>
          </a:p>
        </p:txBody>
      </p:sp>
      <p:sp>
        <p:nvSpPr>
          <p:cNvPr id="3" name="Content Placeholder 2"/>
          <p:cNvSpPr>
            <a:spLocks noGrp="1"/>
          </p:cNvSpPr>
          <p:nvPr>
            <p:ph idx="1"/>
          </p:nvPr>
        </p:nvSpPr>
        <p:spPr>
          <a:xfrm>
            <a:off x="685800" y="1975463"/>
            <a:ext cx="7770813" cy="4669277"/>
          </a:xfrm>
        </p:spPr>
        <p:txBody>
          <a:bodyPr>
            <a:normAutofit lnSpcReduction="10000"/>
          </a:bodyPr>
          <a:lstStyle/>
          <a:p>
            <a:pPr lvl="1"/>
            <a:r>
              <a:rPr lang="en-US" sz="2400" dirty="0" smtClean="0"/>
              <a:t>Photography</a:t>
            </a:r>
          </a:p>
          <a:p>
            <a:pPr lvl="1"/>
            <a:r>
              <a:rPr lang="en-US" sz="2400" dirty="0" err="1" smtClean="0"/>
              <a:t>Strorytelling</a:t>
            </a:r>
            <a:endParaRPr lang="en-US" sz="2400" dirty="0" smtClean="0"/>
          </a:p>
          <a:p>
            <a:pPr lvl="1"/>
            <a:r>
              <a:rPr lang="en-US" sz="2400" dirty="0" smtClean="0"/>
              <a:t>Imagination</a:t>
            </a:r>
          </a:p>
          <a:p>
            <a:pPr lvl="1"/>
            <a:r>
              <a:rPr lang="en-US" sz="2400" dirty="0" smtClean="0"/>
              <a:t>The ability to communicate verbally and through non-verbal means.</a:t>
            </a:r>
          </a:p>
          <a:p>
            <a:pPr lvl="1"/>
            <a:r>
              <a:rPr lang="en-US" sz="2400" dirty="0" smtClean="0"/>
              <a:t>The ability to draw the audience in</a:t>
            </a:r>
          </a:p>
          <a:p>
            <a:pPr lvl="2"/>
            <a:r>
              <a:rPr lang="en-US" dirty="0" smtClean="0"/>
              <a:t>Empathy</a:t>
            </a:r>
          </a:p>
          <a:p>
            <a:pPr lvl="2"/>
            <a:r>
              <a:rPr lang="en-US" dirty="0" smtClean="0"/>
              <a:t>Suspension of Disbelief</a:t>
            </a:r>
          </a:p>
          <a:p>
            <a:pPr lvl="1"/>
            <a:r>
              <a:rPr lang="en-US" dirty="0" smtClean="0"/>
              <a:t>Acting</a:t>
            </a:r>
          </a:p>
          <a:p>
            <a:pPr lvl="1"/>
            <a:r>
              <a:rPr lang="en-US" dirty="0" smtClean="0"/>
              <a:t>Directing</a:t>
            </a:r>
          </a:p>
          <a:p>
            <a:pPr lvl="1"/>
            <a:r>
              <a:rPr lang="en-US" dirty="0" smtClean="0"/>
              <a:t>Writing</a:t>
            </a:r>
          </a:p>
          <a:p>
            <a:pPr lvl="1"/>
            <a:r>
              <a:rPr lang="en-US" dirty="0" err="1" smtClean="0"/>
              <a:t>Techincal</a:t>
            </a:r>
            <a:r>
              <a:rPr lang="en-US" dirty="0" smtClean="0"/>
              <a:t> knowledge?</a:t>
            </a:r>
          </a:p>
          <a:p>
            <a:pPr lvl="1"/>
            <a:endParaRPr lang="en-US" sz="2400" dirty="0"/>
          </a:p>
        </p:txBody>
      </p:sp>
    </p:spTree>
    <p:extLst>
      <p:ext uri="{BB962C8B-B14F-4D97-AF65-F5344CB8AC3E}">
        <p14:creationId xmlns:p14="http://schemas.microsoft.com/office/powerpoint/2010/main" val="596433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Science of Moviemaking</a:t>
            </a:r>
            <a:endParaRPr lang="en-US" dirty="0"/>
          </a:p>
        </p:txBody>
      </p:sp>
      <p:sp>
        <p:nvSpPr>
          <p:cNvPr id="3" name="Content Placeholder 2"/>
          <p:cNvSpPr>
            <a:spLocks noGrp="1"/>
          </p:cNvSpPr>
          <p:nvPr>
            <p:ph idx="1"/>
          </p:nvPr>
        </p:nvSpPr>
        <p:spPr>
          <a:xfrm>
            <a:off x="685800" y="2209800"/>
            <a:ext cx="7770813" cy="4165558"/>
          </a:xfrm>
        </p:spPr>
        <p:txBody>
          <a:bodyPr>
            <a:normAutofit fontScale="92500" lnSpcReduction="10000"/>
          </a:bodyPr>
          <a:lstStyle/>
          <a:p>
            <a:r>
              <a:rPr lang="en-US" dirty="0" smtClean="0"/>
              <a:t>Filmstrip: Strip of Movie Film</a:t>
            </a:r>
          </a:p>
          <a:p>
            <a:pPr lvl="1"/>
            <a:r>
              <a:rPr lang="en-US" dirty="0" smtClean="0"/>
              <a:t> A series of still photos recorded in a camera at a speed of 24 frames/second</a:t>
            </a:r>
          </a:p>
          <a:p>
            <a:r>
              <a:rPr lang="en-US" dirty="0" err="1" smtClean="0"/>
              <a:t>Persistance</a:t>
            </a:r>
            <a:r>
              <a:rPr lang="en-US" dirty="0" smtClean="0"/>
              <a:t> of Vision:</a:t>
            </a:r>
          </a:p>
          <a:p>
            <a:pPr lvl="1"/>
            <a:r>
              <a:rPr lang="en-US" dirty="0" smtClean="0"/>
              <a:t>Illusion that what the frames of still photographs being projected on a screen at 24 frames/second&gt;</a:t>
            </a:r>
          </a:p>
          <a:p>
            <a:pPr lvl="1"/>
            <a:r>
              <a:rPr lang="en-US" dirty="0" smtClean="0"/>
              <a:t>The images passing before your eyes appears to be one image that is in motion.</a:t>
            </a:r>
          </a:p>
          <a:p>
            <a:pPr lvl="1"/>
            <a:r>
              <a:rPr lang="en-US" dirty="0" err="1" smtClean="0"/>
              <a:t>Eg</a:t>
            </a:r>
            <a:r>
              <a:rPr lang="en-US" dirty="0" smtClean="0"/>
              <a:t>. The same thing happens with a flip book.</a:t>
            </a:r>
          </a:p>
          <a:p>
            <a:pPr lvl="1"/>
            <a:r>
              <a:rPr lang="en-US" dirty="0">
                <a:hlinkClick r:id="rId2"/>
              </a:rPr>
              <a:t>https://www.youtube.com/watch?v=</a:t>
            </a:r>
            <a:r>
              <a:rPr lang="en-US" dirty="0" smtClean="0">
                <a:hlinkClick r:id="rId2"/>
              </a:rPr>
              <a:t>ud8dSDy5lB4</a:t>
            </a:r>
            <a:endParaRPr lang="en-US" dirty="0" smtClean="0"/>
          </a:p>
          <a:p>
            <a:pPr lvl="1"/>
            <a:r>
              <a:rPr lang="en-US" dirty="0">
                <a:hlinkClick r:id="rId3"/>
              </a:rPr>
              <a:t>https://www.youtube.com/watch?v=</a:t>
            </a:r>
            <a:r>
              <a:rPr lang="en-US" dirty="0" smtClean="0">
                <a:hlinkClick r:id="rId3"/>
              </a:rPr>
              <a:t>7n2YF7mfP5s</a:t>
            </a:r>
            <a:endParaRPr lang="en-US" dirty="0" smtClean="0"/>
          </a:p>
          <a:p>
            <a:pPr lvl="1"/>
            <a:endParaRPr lang="en-US" dirty="0"/>
          </a:p>
          <a:p>
            <a:pPr lvl="1"/>
            <a:endParaRPr lang="en-US" dirty="0"/>
          </a:p>
        </p:txBody>
      </p:sp>
    </p:spTree>
    <p:extLst>
      <p:ext uri="{BB962C8B-B14F-4D97-AF65-F5344CB8AC3E}">
        <p14:creationId xmlns:p14="http://schemas.microsoft.com/office/powerpoint/2010/main" val="2446058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Edward Muybridge (1830-1904)</a:t>
            </a:r>
            <a:endParaRPr lang="en-US" dirty="0"/>
          </a:p>
        </p:txBody>
      </p:sp>
      <p:sp>
        <p:nvSpPr>
          <p:cNvPr id="3" name="Content Placeholder 2"/>
          <p:cNvSpPr>
            <a:spLocks noGrp="1"/>
          </p:cNvSpPr>
          <p:nvPr>
            <p:ph idx="1"/>
          </p:nvPr>
        </p:nvSpPr>
        <p:spPr/>
        <p:txBody>
          <a:bodyPr/>
          <a:lstStyle/>
          <a:p>
            <a:r>
              <a:rPr lang="en-US" dirty="0" smtClean="0"/>
              <a:t>CREDITED FOR INVENTING THE FIRST MOTION PICTURE ON FILM</a:t>
            </a:r>
          </a:p>
          <a:p>
            <a:r>
              <a:rPr lang="en-US" dirty="0" smtClean="0"/>
              <a:t>HORSES GALLOP</a:t>
            </a:r>
          </a:p>
          <a:p>
            <a:endParaRPr lang="en-US" dirty="0"/>
          </a:p>
        </p:txBody>
      </p:sp>
    </p:spTree>
    <p:extLst>
      <p:ext uri="{BB962C8B-B14F-4D97-AF65-F5344CB8AC3E}">
        <p14:creationId xmlns:p14="http://schemas.microsoft.com/office/powerpoint/2010/main" val="13402136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Early Animation</a:t>
            </a:r>
            <a:endParaRPr lang="en-US" dirty="0"/>
          </a:p>
        </p:txBody>
      </p:sp>
      <p:sp>
        <p:nvSpPr>
          <p:cNvPr id="3" name="Content Placeholder 2"/>
          <p:cNvSpPr>
            <a:spLocks noGrp="1"/>
          </p:cNvSpPr>
          <p:nvPr>
            <p:ph idx="1"/>
          </p:nvPr>
        </p:nvSpPr>
        <p:spPr/>
        <p:txBody>
          <a:bodyPr>
            <a:normAutofit fontScale="92500" lnSpcReduction="10000"/>
          </a:bodyPr>
          <a:lstStyle/>
          <a:p>
            <a:r>
              <a:rPr lang="en-US" dirty="0" err="1" smtClean="0"/>
              <a:t>Thaumatrope</a:t>
            </a:r>
            <a:endParaRPr lang="en-US" dirty="0" smtClean="0"/>
          </a:p>
          <a:p>
            <a:pPr lvl="1"/>
            <a:r>
              <a:rPr lang="en-US" dirty="0">
                <a:hlinkClick r:id="rId2"/>
              </a:rPr>
              <a:t>https://www.youtube.com/watch?v=i-</a:t>
            </a:r>
            <a:r>
              <a:rPr lang="en-US" dirty="0" smtClean="0">
                <a:hlinkClick r:id="rId2"/>
              </a:rPr>
              <a:t>hltO9ZR18</a:t>
            </a:r>
            <a:endParaRPr lang="en-US" dirty="0" smtClean="0"/>
          </a:p>
          <a:p>
            <a:r>
              <a:rPr lang="en-US" dirty="0" err="1" smtClean="0"/>
              <a:t>Phinakistoscope</a:t>
            </a:r>
            <a:endParaRPr lang="en-US" dirty="0" smtClean="0"/>
          </a:p>
          <a:p>
            <a:pPr lvl="1"/>
            <a:r>
              <a:rPr lang="en-US" dirty="0">
                <a:hlinkClick r:id="rId3"/>
              </a:rPr>
              <a:t>https://www.youtube.com/watch?v=</a:t>
            </a:r>
            <a:r>
              <a:rPr lang="en-US" dirty="0" smtClean="0">
                <a:hlinkClick r:id="rId3"/>
              </a:rPr>
              <a:t>FkoWioYrPtE</a:t>
            </a:r>
            <a:endParaRPr lang="en-US" dirty="0" smtClean="0"/>
          </a:p>
          <a:p>
            <a:r>
              <a:rPr lang="en-US" dirty="0" smtClean="0"/>
              <a:t>Zoetrope</a:t>
            </a:r>
          </a:p>
          <a:p>
            <a:pPr lvl="1"/>
            <a:r>
              <a:rPr lang="en-US" dirty="0">
                <a:hlinkClick r:id="rId4"/>
              </a:rPr>
              <a:t>https://www.youtube.com/watch?v=</a:t>
            </a:r>
            <a:r>
              <a:rPr lang="en-US" dirty="0" smtClean="0">
                <a:hlinkClick r:id="rId4"/>
              </a:rPr>
              <a:t>3Iczb82zd6s</a:t>
            </a:r>
            <a:endParaRPr lang="en-US" dirty="0" smtClean="0"/>
          </a:p>
          <a:p>
            <a:r>
              <a:rPr lang="en-US" dirty="0" smtClean="0"/>
              <a:t>Flipbook</a:t>
            </a:r>
          </a:p>
          <a:p>
            <a:pPr lvl="1"/>
            <a:r>
              <a:rPr lang="en-US" dirty="0"/>
              <a:t>https://</a:t>
            </a:r>
            <a:r>
              <a:rPr lang="en-US" dirty="0" err="1"/>
              <a:t>www.youtube.com</a:t>
            </a:r>
            <a:r>
              <a:rPr lang="en-US" dirty="0"/>
              <a:t>/</a:t>
            </a:r>
            <a:r>
              <a:rPr lang="en-US" dirty="0" err="1"/>
              <a:t>watch?v</a:t>
            </a:r>
            <a:r>
              <a:rPr lang="en-US" dirty="0"/>
              <a:t>=7K3aMdnCqXg</a:t>
            </a:r>
            <a:endParaRPr lang="en-US" dirty="0" smtClean="0"/>
          </a:p>
          <a:p>
            <a:pPr lvl="1"/>
            <a:endParaRPr lang="en-US" dirty="0"/>
          </a:p>
          <a:p>
            <a:pPr lvl="1"/>
            <a:endParaRPr lang="en-US" dirty="0" smtClean="0"/>
          </a:p>
        </p:txBody>
      </p:sp>
    </p:spTree>
    <p:extLst>
      <p:ext uri="{BB962C8B-B14F-4D97-AF65-F5344CB8AC3E}">
        <p14:creationId xmlns:p14="http://schemas.microsoft.com/office/powerpoint/2010/main" val="2132518834"/>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Birth of Cinema</a:t>
            </a:r>
            <a:br>
              <a:rPr lang="en-US" dirty="0" smtClean="0"/>
            </a:br>
            <a:r>
              <a:rPr lang="en-US" dirty="0" smtClean="0"/>
              <a:t>Montage</a:t>
            </a:r>
            <a:endParaRPr lang="en-US" dirty="0"/>
          </a:p>
        </p:txBody>
      </p:sp>
      <p:sp>
        <p:nvSpPr>
          <p:cNvPr id="3" name="Content Placeholder 2"/>
          <p:cNvSpPr>
            <a:spLocks noGrp="1"/>
          </p:cNvSpPr>
          <p:nvPr>
            <p:ph idx="1"/>
          </p:nvPr>
        </p:nvSpPr>
        <p:spPr>
          <a:xfrm>
            <a:off x="685800" y="2209800"/>
            <a:ext cx="7770813" cy="4191214"/>
          </a:xfrm>
        </p:spPr>
        <p:txBody>
          <a:bodyPr>
            <a:normAutofit fontScale="85000" lnSpcReduction="10000"/>
          </a:bodyPr>
          <a:lstStyle/>
          <a:p>
            <a:r>
              <a:rPr lang="en-US" dirty="0"/>
              <a:t>Edwin Muybridge: </a:t>
            </a:r>
            <a:r>
              <a:rPr lang="en-US" dirty="0" err="1"/>
              <a:t>Gallopping</a:t>
            </a:r>
            <a:r>
              <a:rPr lang="en-US" dirty="0"/>
              <a:t> </a:t>
            </a:r>
            <a:r>
              <a:rPr lang="en-US" dirty="0" smtClean="0"/>
              <a:t>Horse. Credited with creating the First Ever Motion Picture.</a:t>
            </a:r>
          </a:p>
          <a:p>
            <a:r>
              <a:rPr lang="en-US" dirty="0" smtClean="0"/>
              <a:t>First photographs mounted on a circular disk projected with a magnifying lens and light source onto a wall in a darkened room. </a:t>
            </a:r>
          </a:p>
          <a:p>
            <a:r>
              <a:rPr lang="en-US" dirty="0" smtClean="0"/>
              <a:t>1882: </a:t>
            </a:r>
            <a:r>
              <a:rPr lang="en-US" dirty="0" err="1" smtClean="0"/>
              <a:t>Chronophotographic</a:t>
            </a:r>
            <a:r>
              <a:rPr lang="en-US" dirty="0" smtClean="0"/>
              <a:t> Gun used to record photos on a rotating glass plate.</a:t>
            </a:r>
          </a:p>
          <a:p>
            <a:r>
              <a:rPr lang="en-US" dirty="0" smtClean="0"/>
              <a:t>1883: The glass plate became a roll of paper film.</a:t>
            </a:r>
          </a:p>
          <a:p>
            <a:r>
              <a:rPr lang="en-US" dirty="0" smtClean="0"/>
              <a:t>1887: Celluloid Film first used.</a:t>
            </a:r>
            <a:endParaRPr lang="en-US" dirty="0"/>
          </a:p>
          <a:p>
            <a:r>
              <a:rPr lang="en-US" dirty="0" smtClean="0">
                <a:hlinkClick r:id="rId2"/>
              </a:rPr>
              <a:t>https</a:t>
            </a:r>
            <a:r>
              <a:rPr lang="en-US" dirty="0">
                <a:hlinkClick r:id="rId2"/>
              </a:rPr>
              <a:t>://www.youtube.com/watch?v=</a:t>
            </a:r>
            <a:r>
              <a:rPr lang="en-US" dirty="0" smtClean="0">
                <a:hlinkClick r:id="rId2"/>
              </a:rPr>
              <a:t>R0jm6j3s_uE</a:t>
            </a:r>
            <a:endParaRPr lang="en-US" dirty="0" smtClean="0"/>
          </a:p>
          <a:p>
            <a:pPr lvl="1"/>
            <a:r>
              <a:rPr lang="en-US" dirty="0" smtClean="0">
                <a:hlinkClick r:id="rId3"/>
              </a:rPr>
              <a:t>https</a:t>
            </a:r>
            <a:r>
              <a:rPr lang="en-US" dirty="0">
                <a:hlinkClick r:id="rId3"/>
              </a:rPr>
              <a:t>://www.youtube.com/watch?v=</a:t>
            </a:r>
            <a:r>
              <a:rPr lang="en-US" dirty="0" smtClean="0">
                <a:hlinkClick r:id="rId3"/>
              </a:rPr>
              <a:t>FYKZif9ooxs</a:t>
            </a:r>
            <a:endParaRPr lang="en-US" dirty="0" smtClean="0"/>
          </a:p>
          <a:p>
            <a:pPr lvl="1"/>
            <a:endParaRPr lang="en-US" dirty="0"/>
          </a:p>
        </p:txBody>
      </p:sp>
    </p:spTree>
    <p:extLst>
      <p:ext uri="{BB962C8B-B14F-4D97-AF65-F5344CB8AC3E}">
        <p14:creationId xmlns:p14="http://schemas.microsoft.com/office/powerpoint/2010/main" val="2335388658"/>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Thomas Edison</a:t>
            </a:r>
            <a:endParaRPr lang="en-US" dirty="0"/>
          </a:p>
        </p:txBody>
      </p:sp>
      <p:sp>
        <p:nvSpPr>
          <p:cNvPr id="3" name="Content Placeholder 2"/>
          <p:cNvSpPr>
            <a:spLocks noGrp="1"/>
          </p:cNvSpPr>
          <p:nvPr>
            <p:ph idx="1"/>
          </p:nvPr>
        </p:nvSpPr>
        <p:spPr>
          <a:xfrm>
            <a:off x="685800" y="1997613"/>
            <a:ext cx="7770813" cy="4614202"/>
          </a:xfrm>
        </p:spPr>
        <p:txBody>
          <a:bodyPr>
            <a:normAutofit fontScale="92500" lnSpcReduction="20000"/>
          </a:bodyPr>
          <a:lstStyle/>
          <a:p>
            <a:r>
              <a:rPr lang="en-US" dirty="0" err="1" smtClean="0"/>
              <a:t>Kinectograph</a:t>
            </a:r>
            <a:r>
              <a:rPr lang="en-US" dirty="0" smtClean="0"/>
              <a:t>: First Movie Projection Camera for celluloid. Holes in the film strip connected onto gears with teeth in them to pull it through the camera.</a:t>
            </a:r>
          </a:p>
          <a:p>
            <a:r>
              <a:rPr lang="en-US" dirty="0" smtClean="0"/>
              <a:t>Created </a:t>
            </a:r>
            <a:r>
              <a:rPr lang="en-US" dirty="0" err="1" smtClean="0"/>
              <a:t>Kinectoscope</a:t>
            </a:r>
            <a:r>
              <a:rPr lang="en-US" dirty="0" smtClean="0"/>
              <a:t>, a coin </a:t>
            </a:r>
            <a:r>
              <a:rPr lang="en-US" dirty="0" err="1" smtClean="0"/>
              <a:t>opperating</a:t>
            </a:r>
            <a:r>
              <a:rPr lang="en-US" dirty="0" smtClean="0"/>
              <a:t> viewing device used in the first Arcades. (Disneyland’s Penny Arcade)</a:t>
            </a:r>
          </a:p>
          <a:p>
            <a:pPr lvl="1"/>
            <a:r>
              <a:rPr lang="en-US" dirty="0" smtClean="0">
                <a:hlinkClick r:id="rId2"/>
              </a:rPr>
              <a:t>https://www.youtube.com/watch?v=f__q9kiilLk</a:t>
            </a:r>
            <a:endParaRPr lang="en-US" dirty="0" smtClean="0"/>
          </a:p>
          <a:p>
            <a:r>
              <a:rPr lang="en-US" dirty="0" smtClean="0"/>
              <a:t>1893 </a:t>
            </a:r>
            <a:r>
              <a:rPr lang="en-US" dirty="0" err="1" smtClean="0"/>
              <a:t>CcreatedFirst</a:t>
            </a:r>
            <a:r>
              <a:rPr lang="en-US" dirty="0" smtClean="0"/>
              <a:t> Movie Studio: The Black </a:t>
            </a:r>
            <a:r>
              <a:rPr lang="en-US" dirty="0" err="1" smtClean="0"/>
              <a:t>Maria.o</a:t>
            </a:r>
            <a:r>
              <a:rPr lang="en-US" dirty="0" smtClean="0"/>
              <a:t>.</a:t>
            </a:r>
            <a:endParaRPr lang="en-US" dirty="0" smtClean="0">
              <a:hlinkClick r:id="rId3"/>
            </a:endParaRPr>
          </a:p>
          <a:p>
            <a:pPr lvl="1"/>
            <a:r>
              <a:rPr lang="en-US" dirty="0" smtClean="0">
                <a:hlinkClick r:id="rId3"/>
              </a:rPr>
              <a:t>https://www.lomography.com/magazine/224070-today-in-history-thomas-edisons-movie-studio-complete-1893</a:t>
            </a:r>
            <a:endParaRPr lang="en-US" dirty="0" smtClean="0"/>
          </a:p>
          <a:p>
            <a:pPr lvl="1"/>
            <a:r>
              <a:rPr lang="en-US" dirty="0" smtClean="0"/>
              <a:t>New projector developed for longer films.</a:t>
            </a:r>
          </a:p>
          <a:p>
            <a:pPr lvl="1"/>
            <a:r>
              <a:rPr lang="en-US" dirty="0" smtClean="0"/>
              <a:t>By 1907:  “a million people/day seeing movies in </a:t>
            </a:r>
            <a:r>
              <a:rPr lang="en-US" dirty="0" err="1" smtClean="0"/>
              <a:t>Nickelodians</a:t>
            </a:r>
            <a:r>
              <a:rPr lang="en-US" dirty="0" smtClean="0"/>
              <a:t> across the US.” (MBB)</a:t>
            </a:r>
          </a:p>
          <a:p>
            <a:pPr lvl="2"/>
            <a:r>
              <a:rPr lang="en-US" dirty="0" smtClean="0"/>
              <a:t>Cost 5 cents. Silent movies w/Piano </a:t>
            </a:r>
            <a:r>
              <a:rPr lang="en-US" dirty="0" err="1" smtClean="0"/>
              <a:t>accompanyist</a:t>
            </a:r>
            <a:r>
              <a:rPr lang="en-US" dirty="0" smtClean="0"/>
              <a:t>.</a:t>
            </a:r>
          </a:p>
          <a:p>
            <a:pPr lvl="1"/>
            <a:endParaRPr lang="en-US" dirty="0" smtClean="0"/>
          </a:p>
          <a:p>
            <a:endParaRPr lang="en-US" dirty="0" smtClean="0"/>
          </a:p>
          <a:p>
            <a:pPr lvl="1"/>
            <a:endParaRPr lang="en-US" dirty="0" smtClean="0"/>
          </a:p>
          <a:p>
            <a:pPr lvl="1"/>
            <a:endParaRPr lang="en-US" dirty="0"/>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History of the Motion Picture</a:t>
            </a:r>
            <a:endParaRPr lang="en-US" dirty="0"/>
          </a:p>
        </p:txBody>
      </p:sp>
      <p:sp>
        <p:nvSpPr>
          <p:cNvPr id="3" name="Content Placeholder 2"/>
          <p:cNvSpPr>
            <a:spLocks noGrp="1"/>
          </p:cNvSpPr>
          <p:nvPr>
            <p:ph idx="1"/>
          </p:nvPr>
        </p:nvSpPr>
        <p:spPr/>
        <p:txBody>
          <a:bodyPr/>
          <a:lstStyle/>
          <a:p>
            <a:r>
              <a:rPr lang="en-US" dirty="0">
                <a:hlinkClick r:id="rId2"/>
              </a:rPr>
              <a:t>https://www.youtube.com/watch?v=</a:t>
            </a:r>
            <a:r>
              <a:rPr lang="en-US" dirty="0" smtClean="0">
                <a:hlinkClick r:id="rId2"/>
              </a:rPr>
              <a:t>7CDyjMouQyc</a:t>
            </a:r>
            <a:endParaRPr lang="en-US" dirty="0" smtClean="0"/>
          </a:p>
          <a:p>
            <a:endParaRPr lang="en-US" dirty="0"/>
          </a:p>
        </p:txBody>
      </p:sp>
    </p:spTree>
    <p:extLst>
      <p:ext uri="{BB962C8B-B14F-4D97-AF65-F5344CB8AC3E}">
        <p14:creationId xmlns:p14="http://schemas.microsoft.com/office/powerpoint/2010/main" val="1887278608"/>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Elements of Moviemaking	</a:t>
            </a:r>
            <a:endParaRPr lang="en-US" dirty="0"/>
          </a:p>
        </p:txBody>
      </p:sp>
      <p:sp>
        <p:nvSpPr>
          <p:cNvPr id="3" name="Content Placeholder 2"/>
          <p:cNvSpPr>
            <a:spLocks noGrp="1"/>
          </p:cNvSpPr>
          <p:nvPr>
            <p:ph idx="1"/>
          </p:nvPr>
        </p:nvSpPr>
        <p:spPr>
          <a:xfrm>
            <a:off x="685800" y="2209799"/>
            <a:ext cx="7770813" cy="4162865"/>
          </a:xfrm>
        </p:spPr>
        <p:txBody>
          <a:bodyPr>
            <a:normAutofit fontScale="77500" lnSpcReduction="20000"/>
          </a:bodyPr>
          <a:lstStyle/>
          <a:p>
            <a:r>
              <a:rPr lang="en-US" b="1" u="sng" dirty="0"/>
              <a:t>Imagery</a:t>
            </a:r>
            <a:r>
              <a:rPr lang="en-US" dirty="0"/>
              <a:t>: Manufactured images (The set, actor, lighting, costumes/makeup, special effects) that make up the scene in the picture</a:t>
            </a:r>
            <a:r>
              <a:rPr lang="en-US" dirty="0" smtClean="0"/>
              <a:t>. It’s all </a:t>
            </a:r>
            <a:r>
              <a:rPr lang="en-US" dirty="0" smtClean="0">
                <a:solidFill>
                  <a:srgbClr val="FF0000"/>
                </a:solidFill>
              </a:rPr>
              <a:t>make-believe </a:t>
            </a:r>
            <a:r>
              <a:rPr lang="en-US" dirty="0" smtClean="0"/>
              <a:t>and set up by the </a:t>
            </a:r>
            <a:r>
              <a:rPr lang="en-US" dirty="0" smtClean="0">
                <a:solidFill>
                  <a:srgbClr val="FF0000"/>
                </a:solidFill>
              </a:rPr>
              <a:t>director</a:t>
            </a:r>
            <a:r>
              <a:rPr lang="en-US" dirty="0" smtClean="0"/>
              <a:t> to tell a story…</a:t>
            </a:r>
          </a:p>
          <a:p>
            <a:r>
              <a:rPr lang="en-US" b="1" u="sng" dirty="0" smtClean="0"/>
              <a:t>Art of Storytelling</a:t>
            </a:r>
            <a:r>
              <a:rPr lang="en-US" dirty="0" smtClean="0"/>
              <a:t>: in play form with all the technical components of film: lighting, camera angles, </a:t>
            </a:r>
            <a:endParaRPr lang="en-US" u="sng" dirty="0" smtClean="0"/>
          </a:p>
          <a:p>
            <a:r>
              <a:rPr lang="en-US" b="1" u="sng" dirty="0" smtClean="0"/>
              <a:t>Audience Empathy/Willing Suspension of Disbelief</a:t>
            </a:r>
            <a:r>
              <a:rPr lang="en-US" dirty="0" smtClean="0"/>
              <a:t>: The willingness of the audience to think the make-believe world is real and to identity with and feel for the actors in the scene.</a:t>
            </a:r>
          </a:p>
          <a:p>
            <a:r>
              <a:rPr lang="en-US" b="1" u="sng" dirty="0" smtClean="0"/>
              <a:t>Cinematography</a:t>
            </a:r>
            <a:r>
              <a:rPr lang="en-US" dirty="0" smtClean="0"/>
              <a:t>: The way you film the story. It is the real art of photography mixed with story telling and the “theatre” of film.</a:t>
            </a:r>
          </a:p>
          <a:p>
            <a:pPr lvl="1"/>
            <a:r>
              <a:rPr lang="en-US" dirty="0" smtClean="0"/>
              <a:t>“Visual Story Telling”</a:t>
            </a:r>
          </a:p>
          <a:p>
            <a:pPr lvl="1"/>
            <a:r>
              <a:rPr lang="en-US" i="1" dirty="0" smtClean="0"/>
              <a:t>Down and Derby </a:t>
            </a:r>
            <a:r>
              <a:rPr lang="en-US" i="1" dirty="0" smtClean="0">
                <a:hlinkClick r:id="rId2"/>
              </a:rPr>
              <a:t>https://www.youtube.com/watch?v=gbwNUJK2UwA</a:t>
            </a:r>
            <a:endParaRPr lang="en-US" i="1" dirty="0" smtClean="0"/>
          </a:p>
          <a:p>
            <a:pPr lvl="1"/>
            <a:endParaRPr lang="en-US" i="1" dirty="0" smtClean="0"/>
          </a:p>
          <a:p>
            <a:endParaRPr lang="en-US" b="1" u="sng" dirty="0"/>
          </a:p>
        </p:txBody>
      </p:sp>
    </p:spTree>
    <p:extLst>
      <p:ext uri="{BB962C8B-B14F-4D97-AF65-F5344CB8AC3E}">
        <p14:creationId xmlns:p14="http://schemas.microsoft.com/office/powerpoint/2010/main" val="246268378"/>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Moviemaker’s Tools</a:t>
            </a:r>
            <a:br>
              <a:rPr lang="en-US" dirty="0" smtClean="0"/>
            </a:br>
            <a:r>
              <a:rPr lang="en-US" dirty="0" smtClean="0"/>
              <a:t>Cameras</a:t>
            </a:r>
            <a:endParaRPr lang="en-US" dirty="0"/>
          </a:p>
        </p:txBody>
      </p:sp>
      <p:sp>
        <p:nvSpPr>
          <p:cNvPr id="3" name="Content Placeholder 2"/>
          <p:cNvSpPr>
            <a:spLocks noGrp="1"/>
          </p:cNvSpPr>
          <p:nvPr>
            <p:ph idx="1"/>
          </p:nvPr>
        </p:nvSpPr>
        <p:spPr/>
        <p:txBody>
          <a:bodyPr>
            <a:normAutofit/>
          </a:bodyPr>
          <a:lstStyle/>
          <a:p>
            <a:r>
              <a:rPr lang="en-US" dirty="0" smtClean="0"/>
              <a:t>Quiet, synchronized-sound film cameras:</a:t>
            </a:r>
          </a:p>
          <a:p>
            <a:pPr lvl="1"/>
            <a:r>
              <a:rPr lang="en-US" dirty="0" smtClean="0"/>
              <a:t>Used for dialogue scenes</a:t>
            </a:r>
          </a:p>
          <a:p>
            <a:r>
              <a:rPr lang="en-US" dirty="0" smtClean="0"/>
              <a:t>Loud, high-speed  cameras</a:t>
            </a:r>
          </a:p>
          <a:p>
            <a:pPr lvl="1"/>
            <a:r>
              <a:rPr lang="en-US" dirty="0" smtClean="0"/>
              <a:t>Special effects</a:t>
            </a:r>
          </a:p>
          <a:p>
            <a:pPr lvl="1"/>
            <a:r>
              <a:rPr lang="en-US" dirty="0" smtClean="0"/>
              <a:t>Action</a:t>
            </a:r>
          </a:p>
          <a:p>
            <a:pPr lvl="1"/>
            <a:r>
              <a:rPr lang="en-US" dirty="0" smtClean="0"/>
              <a:t>500 frames/min. can take a one-second live action event and make it appear on screen for almost 21 seconds.</a:t>
            </a:r>
          </a:p>
          <a:p>
            <a:pPr lvl="1"/>
            <a:r>
              <a:rPr lang="en-US" dirty="0" smtClean="0">
                <a:hlinkClick r:id="rId2"/>
              </a:rPr>
              <a:t>https://www.youtube.com/watch?v=b-tL7GYh0Bw</a:t>
            </a:r>
            <a:endParaRPr lang="en-US" dirty="0" smtClean="0"/>
          </a:p>
          <a:p>
            <a:pPr lvl="1"/>
            <a:endParaRPr lang="en-US" dirty="0"/>
          </a:p>
        </p:txBody>
      </p:sp>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Moviemaker’s Tools</a:t>
            </a:r>
            <a:br>
              <a:rPr lang="en-US" dirty="0" smtClean="0"/>
            </a:br>
            <a:r>
              <a:rPr lang="en-US" dirty="0" smtClean="0"/>
              <a:t>Lenses</a:t>
            </a:r>
            <a:endParaRPr lang="en-US" dirty="0"/>
          </a:p>
        </p:txBody>
      </p:sp>
      <p:sp>
        <p:nvSpPr>
          <p:cNvPr id="3" name="Content Placeholder 2"/>
          <p:cNvSpPr>
            <a:spLocks noGrp="1"/>
          </p:cNvSpPr>
          <p:nvPr>
            <p:ph idx="1"/>
          </p:nvPr>
        </p:nvSpPr>
        <p:spPr/>
        <p:txBody>
          <a:bodyPr/>
          <a:lstStyle/>
          <a:p>
            <a:r>
              <a:rPr lang="en-US" dirty="0" smtClean="0"/>
              <a:t>Prime Lens: Main </a:t>
            </a:r>
            <a:r>
              <a:rPr lang="en-US" dirty="0" err="1" smtClean="0"/>
              <a:t>lense</a:t>
            </a:r>
            <a:r>
              <a:rPr lang="en-US" dirty="0" smtClean="0"/>
              <a:t>. Offers one field of view</a:t>
            </a:r>
          </a:p>
          <a:p>
            <a:r>
              <a:rPr lang="en-US" dirty="0" smtClean="0"/>
              <a:t>Zoom Lens: Ability to change the magnification of an image. </a:t>
            </a:r>
          </a:p>
          <a:p>
            <a:pPr lvl="1"/>
            <a:r>
              <a:rPr lang="en-US" dirty="0" smtClean="0"/>
              <a:t>Allows for close-ups</a:t>
            </a:r>
          </a:p>
          <a:p>
            <a:pPr lvl="1"/>
            <a:r>
              <a:rPr lang="en-US" dirty="0" smtClean="0"/>
              <a:t>Pull back </a:t>
            </a:r>
          </a:p>
          <a:p>
            <a:pPr lvl="1"/>
            <a:r>
              <a:rPr lang="en-US" dirty="0" smtClean="0"/>
              <a:t>Often can be used as a “variable prime lens” so that you don’t have to keep changing the lens for each shot. </a:t>
            </a:r>
          </a:p>
          <a:p>
            <a:pPr lvl="1"/>
            <a:endParaRPr lang="en-US" dirty="0" smtClean="0"/>
          </a:p>
          <a:p>
            <a:pPr lvl="1"/>
            <a:endParaRPr lang="en-US" dirty="0"/>
          </a:p>
        </p:txBody>
      </p:sp>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Moviemaker’s Tools</a:t>
            </a:r>
            <a:br>
              <a:rPr lang="en-US" dirty="0" smtClean="0"/>
            </a:br>
            <a:r>
              <a:rPr lang="en-US" dirty="0" smtClean="0"/>
              <a:t>Lenses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3 Parts of a Zoom Lens</a:t>
            </a:r>
          </a:p>
          <a:p>
            <a:pPr lvl="1"/>
            <a:r>
              <a:rPr lang="en-US" dirty="0" smtClean="0"/>
              <a:t>Focus: </a:t>
            </a:r>
            <a:r>
              <a:rPr lang="en-US" dirty="0" err="1" smtClean="0"/>
              <a:t>Adust</a:t>
            </a:r>
            <a:r>
              <a:rPr lang="en-US" dirty="0" smtClean="0"/>
              <a:t> the sharpness of an image.</a:t>
            </a:r>
          </a:p>
          <a:p>
            <a:pPr lvl="1"/>
            <a:r>
              <a:rPr lang="en-US" dirty="0" smtClean="0"/>
              <a:t>Zoom: Changes the focal length</a:t>
            </a:r>
          </a:p>
          <a:p>
            <a:pPr lvl="2"/>
            <a:r>
              <a:rPr lang="en-US" dirty="0" smtClean="0"/>
              <a:t>“The </a:t>
            </a:r>
            <a:r>
              <a:rPr lang="en-US" b="1" dirty="0" smtClean="0"/>
              <a:t>focal length</a:t>
            </a:r>
            <a:r>
              <a:rPr lang="en-US" dirty="0" smtClean="0"/>
              <a:t> of the lens is the distance between film and the optical center of the camera’s lens when it is focused. The larger the focal length, the greater the zoom.” (MBB) Expressed in </a:t>
            </a:r>
            <a:r>
              <a:rPr lang="en-US" i="1" dirty="0" err="1" smtClean="0"/>
              <a:t>millimieters</a:t>
            </a:r>
            <a:r>
              <a:rPr lang="en-US" i="1" dirty="0" smtClean="0"/>
              <a:t> (mm).</a:t>
            </a:r>
            <a:endParaRPr lang="en-US" dirty="0" smtClean="0"/>
          </a:p>
          <a:p>
            <a:pPr lvl="2"/>
            <a:r>
              <a:rPr lang="en-US" dirty="0">
                <a:hlinkClick r:id="rId2"/>
              </a:rPr>
              <a:t>https://www.youtube.com/watch?v=</a:t>
            </a:r>
            <a:r>
              <a:rPr lang="en-US" dirty="0" smtClean="0">
                <a:hlinkClick r:id="rId2"/>
              </a:rPr>
              <a:t>kZV1zz1zv_E</a:t>
            </a:r>
            <a:endParaRPr lang="en-US" dirty="0" smtClean="0"/>
          </a:p>
          <a:p>
            <a:pPr lvl="2"/>
            <a:endParaRPr lang="en-US" dirty="0" smtClean="0"/>
          </a:p>
          <a:p>
            <a:pPr lvl="1"/>
            <a:r>
              <a:rPr lang="en-US" dirty="0" smtClean="0"/>
              <a:t>Aperture: Controls the amount of light passing through the lens (or distance away from the subject.) (MBB)</a:t>
            </a:r>
          </a:p>
          <a:p>
            <a:pPr lvl="1"/>
            <a:r>
              <a:rPr lang="en-US" dirty="0" smtClean="0">
                <a:hlinkClick r:id="rId3"/>
              </a:rPr>
              <a:t>https://www.youtube.com/watch?v=Q5EOzQKEj9c</a:t>
            </a:r>
            <a:endParaRPr lang="en-US" dirty="0" smtClean="0"/>
          </a:p>
          <a:p>
            <a:pPr lvl="1"/>
            <a:endParaRPr lang="en-US" dirty="0" smtClean="0"/>
          </a:p>
          <a:p>
            <a:pPr lvl="1"/>
            <a:endParaRPr lang="en-US" dirty="0"/>
          </a:p>
        </p:txBody>
      </p:sp>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Moviemaker’s Tools</a:t>
            </a:r>
            <a:br>
              <a:rPr lang="en-US" dirty="0" smtClean="0"/>
            </a:br>
            <a:r>
              <a:rPr lang="en-US" dirty="0" smtClean="0"/>
              <a:t>Lenses</a:t>
            </a:r>
            <a:endParaRPr lang="en-US" dirty="0"/>
          </a:p>
        </p:txBody>
      </p:sp>
      <p:sp>
        <p:nvSpPr>
          <p:cNvPr id="3" name="Content Placeholder 2"/>
          <p:cNvSpPr>
            <a:spLocks noGrp="1"/>
          </p:cNvSpPr>
          <p:nvPr>
            <p:ph idx="1"/>
          </p:nvPr>
        </p:nvSpPr>
        <p:spPr>
          <a:xfrm>
            <a:off x="685800" y="2042669"/>
            <a:ext cx="7770813" cy="4438877"/>
          </a:xfrm>
        </p:spPr>
        <p:txBody>
          <a:bodyPr>
            <a:normAutofit fontScale="92500" lnSpcReduction="20000"/>
          </a:bodyPr>
          <a:lstStyle/>
          <a:p>
            <a:r>
              <a:rPr lang="en-US" dirty="0" smtClean="0"/>
              <a:t>Numbers used to describe lenses:</a:t>
            </a:r>
          </a:p>
          <a:p>
            <a:pPr lvl="1"/>
            <a:r>
              <a:rPr lang="en-US" dirty="0" smtClean="0"/>
              <a:t>F-Stop: the lower the f-stop, the wider the aperture, and the more light passes to the camera.</a:t>
            </a:r>
          </a:p>
          <a:p>
            <a:pPr lvl="2"/>
            <a:r>
              <a:rPr lang="en-US" dirty="0" smtClean="0"/>
              <a:t>Prime Lenses have wider apertures, helpful when shooting in low-light situations. (MBB)</a:t>
            </a:r>
          </a:p>
          <a:p>
            <a:pPr lvl="1"/>
            <a:r>
              <a:rPr lang="en-US" dirty="0" smtClean="0"/>
              <a:t>Millimeter: Used in the focal length of lens</a:t>
            </a:r>
          </a:p>
          <a:p>
            <a:pPr lvl="2"/>
            <a:r>
              <a:rPr lang="en-US" dirty="0" smtClean="0"/>
              <a:t>Low number: How wide the camera’s field of view is.</a:t>
            </a:r>
          </a:p>
          <a:p>
            <a:pPr lvl="2"/>
            <a:r>
              <a:rPr lang="en-US" dirty="0" smtClean="0"/>
              <a:t>High number: How long, tight, or telephoto and </a:t>
            </a:r>
            <a:r>
              <a:rPr lang="en-US" dirty="0" err="1" smtClean="0"/>
              <a:t>norrow</a:t>
            </a:r>
            <a:r>
              <a:rPr lang="en-US" dirty="0" smtClean="0"/>
              <a:t> the angle of view is. (MMB)</a:t>
            </a:r>
          </a:p>
          <a:p>
            <a:pPr lvl="1"/>
            <a:r>
              <a:rPr lang="en-US" dirty="0" smtClean="0"/>
              <a:t>Zoom Lens is adjustable.</a:t>
            </a:r>
          </a:p>
          <a:p>
            <a:pPr lvl="1"/>
            <a:r>
              <a:rPr lang="en-US" dirty="0" smtClean="0"/>
              <a:t>Zoom Range/Ratio: The range of magnification a lens can deliver. Divide large mm (telephoto)/small mm (wide angle)</a:t>
            </a:r>
          </a:p>
          <a:p>
            <a:pPr lvl="1"/>
            <a:r>
              <a:rPr lang="en-US" dirty="0" smtClean="0"/>
              <a:t>E.g. 100 mm telephoto: 10 mm wide angle = 100/10 or 10:1</a:t>
            </a:r>
          </a:p>
          <a:p>
            <a:pPr lvl="1"/>
            <a:r>
              <a:rPr lang="en-US" dirty="0">
                <a:hlinkClick r:id="rId2"/>
              </a:rPr>
              <a:t>https://www.youtube.com/watch?v=</a:t>
            </a:r>
            <a:r>
              <a:rPr lang="en-US" dirty="0" smtClean="0">
                <a:hlinkClick r:id="rId2"/>
              </a:rPr>
              <a:t>y0fYcrQpHeM</a:t>
            </a:r>
            <a:endParaRPr lang="en-US" dirty="0" smtClean="0"/>
          </a:p>
          <a:p>
            <a:pPr lvl="1"/>
            <a:endParaRPr lang="en-US" dirty="0" smtClean="0"/>
          </a:p>
          <a:p>
            <a:pPr lvl="2"/>
            <a:endParaRPr lang="en-US" dirty="0" smtClean="0"/>
          </a:p>
          <a:p>
            <a:pPr lvl="1"/>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Depth of Field</a:t>
            </a:r>
            <a:endParaRPr lang="en-US" dirty="0"/>
          </a:p>
        </p:txBody>
      </p:sp>
      <p:sp>
        <p:nvSpPr>
          <p:cNvPr id="3" name="Content Placeholder 2"/>
          <p:cNvSpPr>
            <a:spLocks noGrp="1"/>
          </p:cNvSpPr>
          <p:nvPr>
            <p:ph idx="1"/>
          </p:nvPr>
        </p:nvSpPr>
        <p:spPr/>
        <p:txBody>
          <a:bodyPr>
            <a:normAutofit lnSpcReduction="10000"/>
          </a:bodyPr>
          <a:lstStyle/>
          <a:p>
            <a:r>
              <a:rPr lang="en-US" dirty="0" smtClean="0"/>
              <a:t>Focus of the area in front or behind the subject.</a:t>
            </a:r>
          </a:p>
          <a:p>
            <a:r>
              <a:rPr lang="en-US" dirty="0" smtClean="0"/>
              <a:t>Full telephoto position: </a:t>
            </a:r>
          </a:p>
          <a:p>
            <a:pPr lvl="1"/>
            <a:r>
              <a:rPr lang="en-US" dirty="0" smtClean="0"/>
              <a:t>narrow depth of field</a:t>
            </a:r>
          </a:p>
          <a:p>
            <a:pPr lvl="1"/>
            <a:r>
              <a:rPr lang="en-US" dirty="0" smtClean="0"/>
              <a:t>Only a few inches of focus in front of and behind subject.</a:t>
            </a:r>
          </a:p>
          <a:p>
            <a:pPr lvl="1"/>
            <a:r>
              <a:rPr lang="en-US" dirty="0" smtClean="0"/>
              <a:t>Shallow depth of field. Like looking through pair of binoculars. Continuous need for adjustment of focus.</a:t>
            </a:r>
          </a:p>
          <a:p>
            <a:r>
              <a:rPr lang="en-US" dirty="0" smtClean="0"/>
              <a:t>Wide Angle: Great (Deep)Depth of field where everything is in focus.</a:t>
            </a:r>
          </a:p>
          <a:p>
            <a:pPr lvl="1"/>
            <a:endParaRPr lang="en-US" dirty="0"/>
          </a:p>
        </p:txBody>
      </p:sp>
    </p:spTree>
    <p:extLst>
      <p:ext uri="{BB962C8B-B14F-4D97-AF65-F5344CB8AC3E}">
        <p14:creationId xmlns:p14="http://schemas.microsoft.com/office/powerpoint/2010/main" val="30597012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Focal Length</a:t>
            </a:r>
            <a:endParaRPr lang="en-US" dirty="0"/>
          </a:p>
        </p:txBody>
      </p:sp>
      <p:pic>
        <p:nvPicPr>
          <p:cNvPr id="4" name="Content Placeholder 3" descr="http://info.photomodeler.com/kb-images/focalsamples.jpg"/>
          <p:cNvPicPr>
            <a:picLocks noGrp="1"/>
          </p:cNvPicPr>
          <p:nvPr>
            <p:ph idx="1"/>
          </p:nvPr>
        </p:nvPicPr>
        <p:blipFill>
          <a:blip r:embed="rId2"/>
          <a:srcRect/>
          <a:stretch>
            <a:fillRect/>
          </a:stretch>
        </p:blipFill>
        <p:spPr bwMode="auto">
          <a:xfrm>
            <a:off x="1885299" y="2209800"/>
            <a:ext cx="5371814" cy="3657600"/>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Focal Length</a:t>
            </a:r>
          </a:p>
        </p:txBody>
      </p:sp>
      <p:pic>
        <p:nvPicPr>
          <p:cNvPr id="5" name="Content Placeholder 4" descr="http://cdn-7.nikon-cdn.com/Images/Learn-Explore/Photography-Techniques/2009/Focal-Length/Media/red-barn-sequence.jpg"/>
          <p:cNvPicPr>
            <a:picLocks noGrp="1"/>
          </p:cNvPicPr>
          <p:nvPr>
            <p:ph idx="1"/>
          </p:nvPr>
        </p:nvPicPr>
        <p:blipFill>
          <a:blip r:embed="rId2"/>
          <a:srcRect/>
          <a:stretch>
            <a:fillRect/>
          </a:stretch>
        </p:blipFill>
        <p:spPr bwMode="auto">
          <a:xfrm>
            <a:off x="1855244" y="2209800"/>
            <a:ext cx="5431925" cy="36576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Film</a:t>
            </a:r>
            <a:endParaRPr lang="en-US" dirty="0"/>
          </a:p>
        </p:txBody>
      </p:sp>
      <p:sp>
        <p:nvSpPr>
          <p:cNvPr id="3" name="Content Placeholder 2"/>
          <p:cNvSpPr>
            <a:spLocks noGrp="1"/>
          </p:cNvSpPr>
          <p:nvPr>
            <p:ph idx="1"/>
          </p:nvPr>
        </p:nvSpPr>
        <p:spPr>
          <a:xfrm>
            <a:off x="685800" y="1951011"/>
            <a:ext cx="7770813" cy="4438877"/>
          </a:xfrm>
        </p:spPr>
        <p:txBody>
          <a:bodyPr>
            <a:normAutofit fontScale="92500" lnSpcReduction="20000"/>
          </a:bodyPr>
          <a:lstStyle/>
          <a:p>
            <a:r>
              <a:rPr lang="en-US" dirty="0" smtClean="0"/>
              <a:t>35 mm: Major motion pictures.</a:t>
            </a:r>
          </a:p>
          <a:p>
            <a:pPr lvl="1"/>
            <a:r>
              <a:rPr lang="en-US" dirty="0" smtClean="0"/>
              <a:t>Big bulky cameras often loaded on cranes or special dollies.</a:t>
            </a:r>
          </a:p>
          <a:p>
            <a:pPr lvl="1"/>
            <a:r>
              <a:rPr lang="en-US" dirty="0" smtClean="0"/>
              <a:t>Less grainy than 16 mm.</a:t>
            </a:r>
          </a:p>
          <a:p>
            <a:pPr lvl="1"/>
            <a:r>
              <a:rPr lang="en-US" dirty="0" smtClean="0"/>
              <a:t>Substitute: High Definition Digital Video </a:t>
            </a:r>
          </a:p>
          <a:p>
            <a:r>
              <a:rPr lang="en-US" dirty="0" smtClean="0"/>
              <a:t>16 mm: Lower budget, educational, independent produced films</a:t>
            </a:r>
          </a:p>
          <a:p>
            <a:pPr lvl="1"/>
            <a:r>
              <a:rPr lang="en-US" dirty="0" smtClean="0"/>
              <a:t>Lightweight</a:t>
            </a:r>
          </a:p>
          <a:p>
            <a:pPr lvl="1"/>
            <a:r>
              <a:rPr lang="en-US" dirty="0" smtClean="0"/>
              <a:t>Faster</a:t>
            </a:r>
          </a:p>
          <a:p>
            <a:pPr lvl="1"/>
            <a:r>
              <a:rPr lang="en-US" dirty="0" smtClean="0"/>
              <a:t>Less expensive to produce</a:t>
            </a:r>
          </a:p>
          <a:p>
            <a:pPr lvl="1"/>
            <a:r>
              <a:rPr lang="en-US" dirty="0" smtClean="0"/>
              <a:t>Substitute: Video tape/High Definition Videotape.</a:t>
            </a:r>
          </a:p>
          <a:p>
            <a:r>
              <a:rPr lang="en-US" dirty="0" smtClean="0"/>
              <a:t>70mm</a:t>
            </a:r>
          </a:p>
          <a:p>
            <a:r>
              <a:rPr lang="en-US" dirty="0" smtClean="0"/>
              <a:t>Flashback: 8 mm Home movies</a:t>
            </a:r>
            <a:r>
              <a:rPr lang="is-IS" dirty="0" smtClean="0"/>
              <a:t>…</a:t>
            </a:r>
            <a:endParaRPr lang="en-US" dirty="0"/>
          </a:p>
        </p:txBody>
      </p:sp>
    </p:spTree>
    <p:extLst>
      <p:ext uri="{BB962C8B-B14F-4D97-AF65-F5344CB8AC3E}">
        <p14:creationId xmlns:p14="http://schemas.microsoft.com/office/powerpoint/2010/main" val="35667551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Digital Recording</a:t>
            </a:r>
            <a:endParaRPr lang="en-US" dirty="0"/>
          </a:p>
        </p:txBody>
      </p:sp>
      <p:sp>
        <p:nvSpPr>
          <p:cNvPr id="3" name="Content Placeholder 2"/>
          <p:cNvSpPr>
            <a:spLocks noGrp="1"/>
          </p:cNvSpPr>
          <p:nvPr>
            <p:ph idx="1"/>
          </p:nvPr>
        </p:nvSpPr>
        <p:spPr/>
        <p:txBody>
          <a:bodyPr>
            <a:normAutofit lnSpcReduction="10000"/>
          </a:bodyPr>
          <a:lstStyle/>
          <a:p>
            <a:r>
              <a:rPr lang="en-US" dirty="0" smtClean="0"/>
              <a:t>Computer Software for editing. </a:t>
            </a:r>
          </a:p>
          <a:p>
            <a:r>
              <a:rPr lang="en-US" dirty="0" smtClean="0"/>
              <a:t>Digital Video Camera: Option of editing through the lens while recording.</a:t>
            </a:r>
          </a:p>
          <a:p>
            <a:r>
              <a:rPr lang="en-US" dirty="0" smtClean="0"/>
              <a:t>Digital Video Camera can be plugged into a computer w/cable and viewed on TV or saved on a hard drive.</a:t>
            </a:r>
          </a:p>
          <a:p>
            <a:r>
              <a:rPr lang="en-US" dirty="0" smtClean="0"/>
              <a:t>Editing on computer and special effects added.</a:t>
            </a:r>
          </a:p>
          <a:p>
            <a:r>
              <a:rPr lang="en-US" dirty="0" smtClean="0"/>
              <a:t>(MBB)</a:t>
            </a:r>
          </a:p>
        </p:txBody>
      </p:sp>
    </p:spTree>
    <p:extLst>
      <p:ext uri="{BB962C8B-B14F-4D97-AF65-F5344CB8AC3E}">
        <p14:creationId xmlns:p14="http://schemas.microsoft.com/office/powerpoint/2010/main" val="598395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Lighting Equipment</a:t>
            </a:r>
            <a:endParaRPr lang="en-US" dirty="0"/>
          </a:p>
        </p:txBody>
      </p:sp>
      <p:sp>
        <p:nvSpPr>
          <p:cNvPr id="3" name="Content Placeholder 2"/>
          <p:cNvSpPr>
            <a:spLocks noGrp="1"/>
          </p:cNvSpPr>
          <p:nvPr>
            <p:ph idx="1"/>
          </p:nvPr>
        </p:nvSpPr>
        <p:spPr/>
        <p:txBody>
          <a:bodyPr>
            <a:normAutofit lnSpcReduction="10000"/>
          </a:bodyPr>
          <a:lstStyle/>
          <a:p>
            <a:r>
              <a:rPr lang="en-US" dirty="0" smtClean="0"/>
              <a:t>Lot of options in the professional world.</a:t>
            </a:r>
          </a:p>
          <a:p>
            <a:pPr lvl="1"/>
            <a:r>
              <a:rPr lang="en-US" dirty="0" smtClean="0"/>
              <a:t>Spot lights placed around the set to illuminate it.</a:t>
            </a:r>
          </a:p>
          <a:p>
            <a:pPr lvl="1"/>
            <a:r>
              <a:rPr lang="en-US" dirty="0" smtClean="0"/>
              <a:t>Make subject visible</a:t>
            </a:r>
          </a:p>
          <a:p>
            <a:pPr lvl="1"/>
            <a:r>
              <a:rPr lang="en-US" dirty="0" smtClean="0"/>
              <a:t>Set moods.</a:t>
            </a:r>
          </a:p>
          <a:p>
            <a:pPr lvl="1"/>
            <a:r>
              <a:rPr lang="en-US" dirty="0" smtClean="0"/>
              <a:t>Set times.</a:t>
            </a:r>
          </a:p>
          <a:p>
            <a:pPr lvl="1"/>
            <a:r>
              <a:rPr lang="en-US" dirty="0" smtClean="0"/>
              <a:t>Cast shadows.</a:t>
            </a:r>
          </a:p>
          <a:p>
            <a:r>
              <a:rPr lang="en-US" dirty="0" smtClean="0"/>
              <a:t>Use of natural light (outdoors) and filters.</a:t>
            </a:r>
          </a:p>
          <a:p>
            <a:r>
              <a:rPr lang="en-US" dirty="0" smtClean="0"/>
              <a:t>Use of available indoor light (For this project).</a:t>
            </a:r>
            <a:endParaRPr lang="en-US" dirty="0"/>
          </a:p>
        </p:txBody>
      </p:sp>
    </p:spTree>
    <p:extLst>
      <p:ext uri="{BB962C8B-B14F-4D97-AF65-F5344CB8AC3E}">
        <p14:creationId xmlns:p14="http://schemas.microsoft.com/office/powerpoint/2010/main" val="13859091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Sound Equipment</a:t>
            </a:r>
            <a:endParaRPr lang="en-US" dirty="0"/>
          </a:p>
        </p:txBody>
      </p:sp>
      <p:sp>
        <p:nvSpPr>
          <p:cNvPr id="3" name="Content Placeholder 2"/>
          <p:cNvSpPr>
            <a:spLocks noGrp="1"/>
          </p:cNvSpPr>
          <p:nvPr>
            <p:ph idx="1"/>
          </p:nvPr>
        </p:nvSpPr>
        <p:spPr/>
        <p:txBody>
          <a:bodyPr>
            <a:normAutofit lnSpcReduction="10000"/>
          </a:bodyPr>
          <a:lstStyle/>
          <a:p>
            <a:r>
              <a:rPr lang="en-US" dirty="0" smtClean="0"/>
              <a:t>Microphones</a:t>
            </a:r>
          </a:p>
          <a:p>
            <a:pPr lvl="1"/>
            <a:r>
              <a:rPr lang="en-US" dirty="0" smtClean="0"/>
              <a:t>Visible</a:t>
            </a:r>
          </a:p>
          <a:p>
            <a:pPr lvl="2"/>
            <a:r>
              <a:rPr lang="en-US" dirty="0" smtClean="0"/>
              <a:t>Often for dramatic effect.</a:t>
            </a:r>
          </a:p>
          <a:p>
            <a:pPr lvl="2"/>
            <a:r>
              <a:rPr lang="en-US" dirty="0" smtClean="0"/>
              <a:t>Can be distracting. </a:t>
            </a:r>
          </a:p>
          <a:p>
            <a:pPr lvl="1"/>
            <a:r>
              <a:rPr lang="en-US" dirty="0" smtClean="0"/>
              <a:t>Invisible (Out of camera shot)</a:t>
            </a:r>
          </a:p>
          <a:p>
            <a:pPr lvl="1"/>
            <a:r>
              <a:rPr lang="en-US" dirty="0" smtClean="0"/>
              <a:t>Lavalieres: Newscasts, Talk shows.</a:t>
            </a:r>
          </a:p>
          <a:p>
            <a:r>
              <a:rPr lang="en-US" dirty="0" smtClean="0"/>
              <a:t>The </a:t>
            </a:r>
            <a:r>
              <a:rPr lang="en-US" dirty="0" err="1" smtClean="0"/>
              <a:t>mic</a:t>
            </a:r>
            <a:r>
              <a:rPr lang="en-US" dirty="0" smtClean="0"/>
              <a:t> on your own device is often okay. Make sure you do trials. You do not want to shoot your whole project only to find out you cannot hear the script.</a:t>
            </a:r>
          </a:p>
          <a:p>
            <a:pPr lvl="1"/>
            <a:endParaRPr lang="en-US" dirty="0"/>
          </a:p>
        </p:txBody>
      </p:sp>
    </p:spTree>
    <p:extLst>
      <p:ext uri="{BB962C8B-B14F-4D97-AF65-F5344CB8AC3E}">
        <p14:creationId xmlns:p14="http://schemas.microsoft.com/office/powerpoint/2010/main" val="2945491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Preproduction</a:t>
            </a:r>
            <a:endParaRPr lang="en-US" dirty="0"/>
          </a:p>
        </p:txBody>
      </p:sp>
      <p:sp>
        <p:nvSpPr>
          <p:cNvPr id="3" name="Content Placeholder 2"/>
          <p:cNvSpPr>
            <a:spLocks noGrp="1"/>
          </p:cNvSpPr>
          <p:nvPr>
            <p:ph idx="1"/>
          </p:nvPr>
        </p:nvSpPr>
        <p:spPr>
          <a:xfrm>
            <a:off x="685800" y="2209799"/>
            <a:ext cx="7770813" cy="4271747"/>
          </a:xfrm>
        </p:spPr>
        <p:txBody>
          <a:bodyPr>
            <a:normAutofit lnSpcReduction="10000"/>
          </a:bodyPr>
          <a:lstStyle/>
          <a:p>
            <a:r>
              <a:rPr lang="en-US" dirty="0" smtClean="0"/>
              <a:t>IMPORTANT AS THE FINAL PRODUCT!</a:t>
            </a:r>
          </a:p>
          <a:p>
            <a:r>
              <a:rPr lang="en-US" dirty="0" smtClean="0"/>
              <a:t>3 </a:t>
            </a:r>
            <a:r>
              <a:rPr lang="en-US" dirty="0" err="1" smtClean="0"/>
              <a:t>Catagories</a:t>
            </a:r>
            <a:r>
              <a:rPr lang="en-US" dirty="0" smtClean="0"/>
              <a:t>:</a:t>
            </a:r>
          </a:p>
          <a:p>
            <a:pPr lvl="1"/>
            <a:r>
              <a:rPr lang="en-US" dirty="0" smtClean="0"/>
              <a:t>Documentary: captures a news event or records information on particular topic with little to no fictionalization. (MBB)</a:t>
            </a:r>
          </a:p>
          <a:p>
            <a:pPr lvl="2"/>
            <a:r>
              <a:rPr lang="en-US" dirty="0" smtClean="0"/>
              <a:t>E.g. Animal Kingdom Stories</a:t>
            </a:r>
          </a:p>
          <a:p>
            <a:pPr lvl="1"/>
            <a:r>
              <a:rPr lang="en-US" dirty="0" smtClean="0"/>
              <a:t>Dramatic Story: Requires script, cast, rehearsal before shooting.</a:t>
            </a:r>
          </a:p>
          <a:p>
            <a:pPr lvl="1"/>
            <a:r>
              <a:rPr lang="en-US" dirty="0" smtClean="0"/>
              <a:t>Staged Demonstration: Procedure presented by an expert.</a:t>
            </a:r>
          </a:p>
          <a:p>
            <a:pPr lvl="2"/>
            <a:r>
              <a:rPr lang="en-US" dirty="0" smtClean="0"/>
              <a:t>Benefit from predetermined camera angles.</a:t>
            </a:r>
          </a:p>
        </p:txBody>
      </p:sp>
    </p:spTree>
    <p:extLst>
      <p:ext uri="{BB962C8B-B14F-4D97-AF65-F5344CB8AC3E}">
        <p14:creationId xmlns:p14="http://schemas.microsoft.com/office/powerpoint/2010/main" val="17854872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Preproduction</a:t>
            </a:r>
            <a:endParaRPr lang="en-US" dirty="0"/>
          </a:p>
        </p:txBody>
      </p:sp>
      <p:sp>
        <p:nvSpPr>
          <p:cNvPr id="3" name="Content Placeholder 2"/>
          <p:cNvSpPr>
            <a:spLocks noGrp="1"/>
          </p:cNvSpPr>
          <p:nvPr>
            <p:ph idx="1"/>
          </p:nvPr>
        </p:nvSpPr>
        <p:spPr/>
        <p:txBody>
          <a:bodyPr/>
          <a:lstStyle/>
          <a:p>
            <a:r>
              <a:rPr lang="en-US" dirty="0" smtClean="0"/>
              <a:t>Write a Treatment: </a:t>
            </a:r>
          </a:p>
          <a:p>
            <a:pPr lvl="1"/>
            <a:r>
              <a:rPr lang="en-US" dirty="0" smtClean="0"/>
              <a:t>Explain/present your idea in a few paragraphs.</a:t>
            </a:r>
          </a:p>
          <a:p>
            <a:pPr lvl="1"/>
            <a:r>
              <a:rPr lang="en-US" dirty="0" smtClean="0"/>
              <a:t>Focus on the visual way you will tell the story.</a:t>
            </a:r>
          </a:p>
          <a:p>
            <a:pPr lvl="1"/>
            <a:r>
              <a:rPr lang="en-US" dirty="0" smtClean="0"/>
              <a:t>Helps give the focus of what you are going to do. Kind of like the Thesis of an essay.</a:t>
            </a:r>
          </a:p>
          <a:p>
            <a:r>
              <a:rPr lang="en-US" dirty="0" smtClean="0"/>
              <a:t>Script: Typed pages</a:t>
            </a:r>
          </a:p>
          <a:p>
            <a:r>
              <a:rPr lang="en-US" dirty="0" smtClean="0"/>
              <a:t>Storyboard: Rough sketches of camera angles.</a:t>
            </a:r>
          </a:p>
        </p:txBody>
      </p:sp>
    </p:spTree>
    <p:extLst>
      <p:ext uri="{BB962C8B-B14F-4D97-AF65-F5344CB8AC3E}">
        <p14:creationId xmlns:p14="http://schemas.microsoft.com/office/powerpoint/2010/main" val="23148119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Where to Shoot?</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On location.</a:t>
            </a:r>
          </a:p>
          <a:p>
            <a:pPr lvl="1"/>
            <a:r>
              <a:rPr lang="en-US" dirty="0" smtClean="0"/>
              <a:t>Scout out the locations and pick them.</a:t>
            </a:r>
          </a:p>
          <a:p>
            <a:pPr lvl="1"/>
            <a:r>
              <a:rPr lang="en-US" dirty="0" err="1" smtClean="0"/>
              <a:t>Eg</a:t>
            </a:r>
            <a:r>
              <a:rPr lang="en-US" dirty="0" smtClean="0"/>
              <a:t>. Location for the Hobbit: New Zealand</a:t>
            </a:r>
          </a:p>
          <a:p>
            <a:pPr lvl="1"/>
            <a:r>
              <a:rPr lang="en-US" dirty="0" smtClean="0">
                <a:hlinkClick r:id="rId2"/>
              </a:rPr>
              <a:t>https</a:t>
            </a:r>
            <a:r>
              <a:rPr lang="en-US" dirty="0">
                <a:hlinkClick r:id="rId2"/>
              </a:rPr>
              <a:t>://www.youtube.com/watch?v=</a:t>
            </a:r>
            <a:r>
              <a:rPr lang="en-US" dirty="0" smtClean="0">
                <a:hlinkClick r:id="rId2"/>
              </a:rPr>
              <a:t>HXSi6ulZ2rA</a:t>
            </a:r>
            <a:endParaRPr lang="en-US" dirty="0" smtClean="0"/>
          </a:p>
          <a:p>
            <a:r>
              <a:rPr lang="en-US" dirty="0" smtClean="0"/>
              <a:t>Movie Back Lot</a:t>
            </a:r>
          </a:p>
          <a:p>
            <a:pPr lvl="1"/>
            <a:r>
              <a:rPr lang="en-US" dirty="0" smtClean="0"/>
              <a:t>Versatile.</a:t>
            </a:r>
          </a:p>
          <a:p>
            <a:pPr lvl="1"/>
            <a:r>
              <a:rPr lang="en-US" dirty="0" smtClean="0"/>
              <a:t>Reusable</a:t>
            </a:r>
          </a:p>
          <a:p>
            <a:r>
              <a:rPr lang="en-US" dirty="0" smtClean="0"/>
              <a:t>Sound Stage: Set</a:t>
            </a:r>
          </a:p>
          <a:p>
            <a:pPr lvl="1"/>
            <a:r>
              <a:rPr lang="en-US" dirty="0" smtClean="0"/>
              <a:t>Total control of environment.</a:t>
            </a:r>
          </a:p>
          <a:p>
            <a:pPr lvl="1"/>
            <a:r>
              <a:rPr lang="en-US" dirty="0" smtClean="0"/>
              <a:t>More specialized/Can be more Expensive.</a:t>
            </a:r>
            <a:endParaRPr lang="en-US" dirty="0"/>
          </a:p>
        </p:txBody>
      </p:sp>
    </p:spTree>
    <p:extLst>
      <p:ext uri="{BB962C8B-B14F-4D97-AF65-F5344CB8AC3E}">
        <p14:creationId xmlns:p14="http://schemas.microsoft.com/office/powerpoint/2010/main" val="10178201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Camera</a:t>
            </a:r>
            <a:endParaRPr lang="en-US" dirty="0"/>
          </a:p>
        </p:txBody>
      </p:sp>
      <p:sp>
        <p:nvSpPr>
          <p:cNvPr id="3" name="Content Placeholder 2"/>
          <p:cNvSpPr>
            <a:spLocks noGrp="1"/>
          </p:cNvSpPr>
          <p:nvPr>
            <p:ph idx="1"/>
          </p:nvPr>
        </p:nvSpPr>
        <p:spPr>
          <a:xfrm>
            <a:off x="685800" y="2209800"/>
            <a:ext cx="7770813" cy="4232464"/>
          </a:xfrm>
        </p:spPr>
        <p:txBody>
          <a:bodyPr>
            <a:normAutofit fontScale="85000" lnSpcReduction="20000"/>
          </a:bodyPr>
          <a:lstStyle/>
          <a:p>
            <a:r>
              <a:rPr lang="en-US" dirty="0" smtClean="0"/>
              <a:t>Most Lenses on video cameras autofocusing.</a:t>
            </a:r>
          </a:p>
          <a:p>
            <a:r>
              <a:rPr lang="en-US" dirty="0" smtClean="0"/>
              <a:t>F-stop</a:t>
            </a:r>
          </a:p>
          <a:p>
            <a:pPr lvl="1"/>
            <a:r>
              <a:rPr lang="en-US" dirty="0" smtClean="0"/>
              <a:t>Bright days: Use high number</a:t>
            </a:r>
          </a:p>
          <a:p>
            <a:pPr lvl="2"/>
            <a:r>
              <a:rPr lang="en-US" dirty="0" smtClean="0"/>
              <a:t>Large depth of field</a:t>
            </a:r>
          </a:p>
          <a:p>
            <a:pPr lvl="2"/>
            <a:r>
              <a:rPr lang="en-US" dirty="0" smtClean="0"/>
              <a:t>Need less light</a:t>
            </a:r>
          </a:p>
          <a:p>
            <a:pPr lvl="1"/>
            <a:r>
              <a:rPr lang="en-US" dirty="0" smtClean="0"/>
              <a:t>Gray days: Use lower number</a:t>
            </a:r>
          </a:p>
          <a:p>
            <a:pPr lvl="2"/>
            <a:r>
              <a:rPr lang="en-US" dirty="0" smtClean="0"/>
              <a:t>Limited depth of field</a:t>
            </a:r>
          </a:p>
          <a:p>
            <a:pPr lvl="2"/>
            <a:r>
              <a:rPr lang="en-US" dirty="0" smtClean="0"/>
              <a:t>Need more light</a:t>
            </a:r>
          </a:p>
          <a:p>
            <a:r>
              <a:rPr lang="en-US" dirty="0" smtClean="0"/>
              <a:t>Tripod:</a:t>
            </a:r>
          </a:p>
          <a:p>
            <a:pPr lvl="1"/>
            <a:r>
              <a:rPr lang="en-US" dirty="0" smtClean="0"/>
              <a:t>Panning heads: allow smoother movement</a:t>
            </a:r>
          </a:p>
          <a:p>
            <a:pPr lvl="1"/>
            <a:r>
              <a:rPr lang="en-US" dirty="0" smtClean="0"/>
              <a:t>Adjustable legs</a:t>
            </a:r>
          </a:p>
          <a:p>
            <a:pPr lvl="1"/>
            <a:r>
              <a:rPr lang="en-US" dirty="0" smtClean="0"/>
              <a:t>Casters</a:t>
            </a:r>
          </a:p>
          <a:p>
            <a:endParaRPr lang="en-US" dirty="0"/>
          </a:p>
        </p:txBody>
      </p:sp>
    </p:spTree>
    <p:extLst>
      <p:ext uri="{BB962C8B-B14F-4D97-AF65-F5344CB8AC3E}">
        <p14:creationId xmlns:p14="http://schemas.microsoft.com/office/powerpoint/2010/main" val="16856382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Shooting</a:t>
            </a:r>
            <a:endParaRPr lang="en-US" dirty="0"/>
          </a:p>
        </p:txBody>
      </p:sp>
      <p:sp>
        <p:nvSpPr>
          <p:cNvPr id="3" name="Content Placeholder 2"/>
          <p:cNvSpPr>
            <a:spLocks noGrp="1"/>
          </p:cNvSpPr>
          <p:nvPr>
            <p:ph idx="1"/>
          </p:nvPr>
        </p:nvSpPr>
        <p:spPr>
          <a:xfrm>
            <a:off x="685800" y="2209800"/>
            <a:ext cx="7770813" cy="4140806"/>
          </a:xfrm>
        </p:spPr>
        <p:txBody>
          <a:bodyPr>
            <a:normAutofit/>
          </a:bodyPr>
          <a:lstStyle/>
          <a:p>
            <a:r>
              <a:rPr lang="en-US" dirty="0" smtClean="0"/>
              <a:t>Record multiple takes</a:t>
            </a:r>
          </a:p>
          <a:p>
            <a:r>
              <a:rPr lang="en-US" dirty="0" smtClean="0"/>
              <a:t>Need 10X more record time and storage than estimated time for your project.</a:t>
            </a:r>
          </a:p>
          <a:p>
            <a:r>
              <a:rPr lang="en-US" dirty="0" err="1" smtClean="0"/>
              <a:t>Mics</a:t>
            </a:r>
            <a:r>
              <a:rPr lang="en-US" dirty="0" smtClean="0"/>
              <a:t>.</a:t>
            </a:r>
          </a:p>
          <a:p>
            <a:pPr lvl="1"/>
            <a:r>
              <a:rPr lang="en-US" dirty="0" smtClean="0"/>
              <a:t>Built-in or attached very sensitive. Pick up everything.</a:t>
            </a:r>
          </a:p>
          <a:p>
            <a:pPr lvl="1"/>
            <a:r>
              <a:rPr lang="en-US" dirty="0" smtClean="0"/>
              <a:t>Lavaliere</a:t>
            </a:r>
          </a:p>
          <a:p>
            <a:pPr lvl="1"/>
            <a:r>
              <a:rPr lang="en-US" dirty="0" smtClean="0"/>
              <a:t>Shotgun </a:t>
            </a:r>
            <a:r>
              <a:rPr lang="en-US" dirty="0" err="1" smtClean="0"/>
              <a:t>mic</a:t>
            </a:r>
            <a:r>
              <a:rPr lang="en-US" dirty="0" smtClean="0"/>
              <a:t>: Attached to a pole</a:t>
            </a:r>
          </a:p>
          <a:p>
            <a:pPr lvl="1"/>
            <a:r>
              <a:rPr lang="en-US" dirty="0" smtClean="0"/>
              <a:t>50’ extension cable</a:t>
            </a:r>
          </a:p>
          <a:p>
            <a:pPr lvl="1"/>
            <a:r>
              <a:rPr lang="en-US" dirty="0" smtClean="0"/>
              <a:t>Rent?</a:t>
            </a:r>
          </a:p>
          <a:p>
            <a:pPr lvl="1"/>
            <a:endParaRPr lang="en-US" dirty="0"/>
          </a:p>
        </p:txBody>
      </p:sp>
    </p:spTree>
    <p:extLst>
      <p:ext uri="{BB962C8B-B14F-4D97-AF65-F5344CB8AC3E}">
        <p14:creationId xmlns:p14="http://schemas.microsoft.com/office/powerpoint/2010/main" val="7185841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Shooting</a:t>
            </a:r>
            <a:endParaRPr lang="en-US" dirty="0"/>
          </a:p>
        </p:txBody>
      </p:sp>
      <p:sp>
        <p:nvSpPr>
          <p:cNvPr id="3" name="Content Placeholder 2"/>
          <p:cNvSpPr>
            <a:spLocks noGrp="1"/>
          </p:cNvSpPr>
          <p:nvPr>
            <p:ph idx="1"/>
          </p:nvPr>
        </p:nvSpPr>
        <p:spPr>
          <a:xfrm>
            <a:off x="685800" y="2209799"/>
            <a:ext cx="7770813" cy="4311029"/>
          </a:xfrm>
        </p:spPr>
        <p:txBody>
          <a:bodyPr>
            <a:normAutofit fontScale="92500" lnSpcReduction="20000"/>
          </a:bodyPr>
          <a:lstStyle/>
          <a:p>
            <a:r>
              <a:rPr lang="en-US" dirty="0" smtClean="0"/>
              <a:t>Lighting</a:t>
            </a:r>
          </a:p>
          <a:p>
            <a:pPr lvl="1"/>
            <a:r>
              <a:rPr lang="en-US" dirty="0" smtClean="0"/>
              <a:t>Sun: Different times of days set different moods.</a:t>
            </a:r>
          </a:p>
          <a:p>
            <a:pPr lvl="2"/>
            <a:r>
              <a:rPr lang="en-US" dirty="0" smtClean="0"/>
              <a:t>Most dramatic: Sunrise/Sunset. Why?</a:t>
            </a:r>
          </a:p>
          <a:p>
            <a:pPr lvl="1"/>
            <a:r>
              <a:rPr lang="en-US" dirty="0" smtClean="0"/>
              <a:t>Use available indoor.</a:t>
            </a:r>
          </a:p>
          <a:p>
            <a:pPr lvl="1"/>
            <a:r>
              <a:rPr lang="en-US" dirty="0" smtClean="0"/>
              <a:t>Spotlights bounce off white sheets or walls and ceilings. Keep the subject from being too hot.</a:t>
            </a:r>
          </a:p>
          <a:p>
            <a:pPr lvl="1"/>
            <a:r>
              <a:rPr lang="en-US" dirty="0"/>
              <a:t>Backlight: great for dramatic shots</a:t>
            </a:r>
          </a:p>
          <a:p>
            <a:pPr lvl="1"/>
            <a:r>
              <a:rPr lang="en-US" dirty="0"/>
              <a:t>Three-quarter front light: most effective</a:t>
            </a:r>
          </a:p>
          <a:p>
            <a:r>
              <a:rPr lang="en-US" dirty="0" smtClean="0"/>
              <a:t>Tools:</a:t>
            </a:r>
          </a:p>
          <a:p>
            <a:pPr lvl="1"/>
            <a:r>
              <a:rPr lang="en-US" dirty="0" smtClean="0"/>
              <a:t>Gaffer’s tape</a:t>
            </a:r>
          </a:p>
          <a:p>
            <a:pPr lvl="1"/>
            <a:r>
              <a:rPr lang="en-US" dirty="0" smtClean="0"/>
              <a:t>Insulated gloves to handle hot equipment.</a:t>
            </a:r>
          </a:p>
          <a:p>
            <a:pPr lvl="1"/>
            <a:r>
              <a:rPr lang="en-US" dirty="0" smtClean="0"/>
              <a:t>Patch a TV to camera.</a:t>
            </a:r>
          </a:p>
          <a:p>
            <a:endParaRPr lang="en-US" dirty="0"/>
          </a:p>
        </p:txBody>
      </p:sp>
    </p:spTree>
    <p:extLst>
      <p:ext uri="{BB962C8B-B14F-4D97-AF65-F5344CB8AC3E}">
        <p14:creationId xmlns:p14="http://schemas.microsoft.com/office/powerpoint/2010/main" val="42398526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Shooting</a:t>
            </a:r>
            <a:endParaRPr lang="en-US" dirty="0"/>
          </a:p>
        </p:txBody>
      </p:sp>
      <p:sp>
        <p:nvSpPr>
          <p:cNvPr id="3" name="Content Placeholder 2"/>
          <p:cNvSpPr>
            <a:spLocks noGrp="1"/>
          </p:cNvSpPr>
          <p:nvPr>
            <p:ph idx="1"/>
          </p:nvPr>
        </p:nvSpPr>
        <p:spPr>
          <a:xfrm>
            <a:off x="685800" y="2029575"/>
            <a:ext cx="7770813" cy="4386501"/>
          </a:xfrm>
        </p:spPr>
        <p:txBody>
          <a:bodyPr>
            <a:normAutofit fontScale="77500" lnSpcReduction="20000"/>
          </a:bodyPr>
          <a:lstStyle/>
          <a:p>
            <a:r>
              <a:rPr lang="en-US" dirty="0" smtClean="0"/>
              <a:t>Continuity: The events must flow in logical order.</a:t>
            </a:r>
          </a:p>
          <a:p>
            <a:pPr lvl="1"/>
            <a:r>
              <a:rPr lang="en-US" dirty="0" smtClean="0"/>
              <a:t>Time of day</a:t>
            </a:r>
          </a:p>
          <a:p>
            <a:pPr lvl="1"/>
            <a:r>
              <a:rPr lang="en-US" dirty="0" smtClean="0"/>
              <a:t>Costume/Hair</a:t>
            </a:r>
          </a:p>
          <a:p>
            <a:pPr lvl="1"/>
            <a:r>
              <a:rPr lang="en-US" dirty="0" smtClean="0"/>
              <a:t>Location</a:t>
            </a:r>
          </a:p>
          <a:p>
            <a:pPr lvl="1"/>
            <a:r>
              <a:rPr lang="en-US" dirty="0" smtClean="0"/>
              <a:t>Set</a:t>
            </a:r>
          </a:p>
          <a:p>
            <a:pPr lvl="1"/>
            <a:r>
              <a:rPr lang="en-US" dirty="0" smtClean="0"/>
              <a:t>Anachronisms: Things out of place, like out of period prop/costume</a:t>
            </a:r>
            <a:r>
              <a:rPr lang="is-IS" dirty="0" smtClean="0"/>
              <a:t>…</a:t>
            </a:r>
            <a:endParaRPr lang="en-US" dirty="0" smtClean="0"/>
          </a:p>
          <a:p>
            <a:pPr lvl="1"/>
            <a:r>
              <a:rPr lang="en-US" dirty="0" smtClean="0"/>
              <a:t>Visual effects:</a:t>
            </a:r>
          </a:p>
          <a:p>
            <a:pPr lvl="2"/>
            <a:r>
              <a:rPr lang="en-US" dirty="0" smtClean="0"/>
              <a:t>Lap dissolve: the beginning of the next scene appears before the last scene disappears</a:t>
            </a:r>
          </a:p>
          <a:p>
            <a:pPr lvl="2"/>
            <a:r>
              <a:rPr lang="en-US" dirty="0" smtClean="0"/>
              <a:t>Fade in/Fade out.</a:t>
            </a:r>
          </a:p>
          <a:p>
            <a:pPr lvl="2"/>
            <a:r>
              <a:rPr lang="en-US" dirty="0" smtClean="0"/>
              <a:t>180-Degree Axis Rule</a:t>
            </a:r>
            <a:endParaRPr lang="en-US" dirty="0" smtClean="0"/>
          </a:p>
          <a:p>
            <a:r>
              <a:rPr lang="en-US" dirty="0" smtClean="0"/>
              <a:t>Rhythm: Development of story action</a:t>
            </a:r>
          </a:p>
          <a:p>
            <a:pPr lvl="1"/>
            <a:r>
              <a:rPr lang="en-US" dirty="0" smtClean="0"/>
              <a:t>Syntax: Harmonious arrangement of parts or elements</a:t>
            </a:r>
          </a:p>
          <a:p>
            <a:pPr lvl="1"/>
            <a:r>
              <a:rPr lang="en-US" dirty="0" smtClean="0"/>
              <a:t>One scene flows into the next. </a:t>
            </a:r>
            <a:endParaRPr lang="en-US" dirty="0" smtClean="0"/>
          </a:p>
          <a:p>
            <a:endParaRPr lang="en-US" dirty="0"/>
          </a:p>
        </p:txBody>
      </p:sp>
    </p:spTree>
    <p:extLst>
      <p:ext uri="{BB962C8B-B14F-4D97-AF65-F5344CB8AC3E}">
        <p14:creationId xmlns:p14="http://schemas.microsoft.com/office/powerpoint/2010/main" val="6750513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Cinematic Elements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180-Degree Axis </a:t>
            </a:r>
            <a:r>
              <a:rPr lang="en-US" dirty="0" smtClean="0"/>
              <a:t>Rule: When shooting a scene with two people, shoot within an imaginary axis line without crossing over.</a:t>
            </a:r>
            <a:endParaRPr lang="en-US" dirty="0" smtClean="0"/>
          </a:p>
          <a:p>
            <a:r>
              <a:rPr lang="en-US" dirty="0" smtClean="0"/>
              <a:t>Camera Movement: Plan these. Limit their use. Make sure you can defend your choice. </a:t>
            </a:r>
          </a:p>
          <a:p>
            <a:pPr lvl="1"/>
            <a:r>
              <a:rPr lang="en-US" dirty="0" smtClean="0"/>
              <a:t>Pan</a:t>
            </a:r>
          </a:p>
          <a:p>
            <a:pPr lvl="1"/>
            <a:r>
              <a:rPr lang="en-US" dirty="0" smtClean="0"/>
              <a:t>Tilt</a:t>
            </a:r>
          </a:p>
          <a:p>
            <a:pPr lvl="1"/>
            <a:r>
              <a:rPr lang="en-US" dirty="0" smtClean="0"/>
              <a:t>Zoom</a:t>
            </a:r>
          </a:p>
          <a:p>
            <a:pPr lvl="1"/>
            <a:r>
              <a:rPr lang="en-US" dirty="0" smtClean="0"/>
              <a:t>Change shooting angle.</a:t>
            </a:r>
          </a:p>
          <a:p>
            <a:pPr lvl="1"/>
            <a:r>
              <a:rPr lang="en-US" dirty="0" smtClean="0"/>
              <a:t>Handheld Camera</a:t>
            </a:r>
          </a:p>
          <a:p>
            <a:pPr lvl="1"/>
            <a:r>
              <a:rPr lang="en-US" dirty="0" smtClean="0"/>
              <a:t>Dolly</a:t>
            </a:r>
            <a:endParaRPr lang="en-US" dirty="0"/>
          </a:p>
        </p:txBody>
      </p:sp>
    </p:spTree>
    <p:extLst>
      <p:ext uri="{BB962C8B-B14F-4D97-AF65-F5344CB8AC3E}">
        <p14:creationId xmlns:p14="http://schemas.microsoft.com/office/powerpoint/2010/main" val="30949633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Framing/Composition</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Long Shot: Establishing Shot</a:t>
            </a:r>
          </a:p>
          <a:p>
            <a:r>
              <a:rPr lang="en-US" dirty="0" smtClean="0"/>
              <a:t>Medium Shot</a:t>
            </a:r>
          </a:p>
          <a:p>
            <a:r>
              <a:rPr lang="en-US" dirty="0" smtClean="0"/>
              <a:t>Close-up</a:t>
            </a:r>
          </a:p>
          <a:p>
            <a:r>
              <a:rPr lang="en-US" dirty="0" smtClean="0"/>
              <a:t>Up Angle</a:t>
            </a:r>
          </a:p>
          <a:p>
            <a:r>
              <a:rPr lang="en-US" dirty="0" smtClean="0"/>
              <a:t>Smooth </a:t>
            </a:r>
            <a:r>
              <a:rPr lang="en-US" dirty="0" smtClean="0"/>
              <a:t>Cut: The actions overlaps and progresses smoothly between cuts.</a:t>
            </a:r>
            <a:endParaRPr lang="en-US" dirty="0" smtClean="0"/>
          </a:p>
          <a:p>
            <a:r>
              <a:rPr lang="en-US" dirty="0" smtClean="0"/>
              <a:t>Jump </a:t>
            </a:r>
            <a:r>
              <a:rPr lang="en-US" dirty="0" smtClean="0"/>
              <a:t>Cut: Harsh cut, editing out a piece of the action. It looks unnatural.</a:t>
            </a:r>
            <a:endParaRPr lang="en-US" dirty="0"/>
          </a:p>
          <a:p>
            <a:pPr lvl="1"/>
            <a:r>
              <a:rPr lang="en-US" dirty="0" smtClean="0"/>
              <a:t>Unless that is the effect</a:t>
            </a:r>
            <a:r>
              <a:rPr lang="is-IS" dirty="0" smtClean="0"/>
              <a:t>…</a:t>
            </a:r>
            <a:endParaRPr lang="en-US" dirty="0" smtClean="0"/>
          </a:p>
        </p:txBody>
      </p:sp>
    </p:spTree>
    <p:extLst>
      <p:ext uri="{BB962C8B-B14F-4D97-AF65-F5344CB8AC3E}">
        <p14:creationId xmlns:p14="http://schemas.microsoft.com/office/powerpoint/2010/main" val="19852763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US" sz="7200" dirty="0" smtClean="0"/>
              <a:t>YouTube links for more information.</a:t>
            </a:r>
          </a:p>
        </p:txBody>
      </p:sp>
    </p:spTree>
    <p:extLst>
      <p:ext uri="{BB962C8B-B14F-4D97-AF65-F5344CB8AC3E}">
        <p14:creationId xmlns:p14="http://schemas.microsoft.com/office/powerpoint/2010/main" val="7362153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10 Tips for Beginning Film Makers</a:t>
            </a:r>
            <a:endParaRPr lang="en-US" dirty="0"/>
          </a:p>
        </p:txBody>
      </p:sp>
      <p:sp>
        <p:nvSpPr>
          <p:cNvPr id="3" name="Content Placeholder 2"/>
          <p:cNvSpPr>
            <a:spLocks noGrp="1"/>
          </p:cNvSpPr>
          <p:nvPr>
            <p:ph idx="1"/>
          </p:nvPr>
        </p:nvSpPr>
        <p:spPr/>
        <p:txBody>
          <a:bodyPr/>
          <a:lstStyle/>
          <a:p>
            <a:r>
              <a:rPr lang="en-US" dirty="0" smtClean="0">
                <a:hlinkClick r:id="rId2"/>
              </a:rPr>
              <a:t>https://www.youtube.com/watch?v=njeCxUspmHk</a:t>
            </a:r>
            <a:endParaRPr lang="en-US" dirty="0" smtClean="0"/>
          </a:p>
          <a:p>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Camera Shots for Filmmaking</a:t>
            </a:r>
            <a:endParaRPr lang="en-US" dirty="0"/>
          </a:p>
        </p:txBody>
      </p:sp>
      <p:sp>
        <p:nvSpPr>
          <p:cNvPr id="3" name="Content Placeholder 2"/>
          <p:cNvSpPr>
            <a:spLocks noGrp="1"/>
          </p:cNvSpPr>
          <p:nvPr>
            <p:ph idx="1"/>
          </p:nvPr>
        </p:nvSpPr>
        <p:spPr/>
        <p:txBody>
          <a:bodyPr/>
          <a:lstStyle/>
          <a:p>
            <a:r>
              <a:rPr lang="en-US" dirty="0" smtClean="0"/>
              <a:t>https://www.youtube.com/watch?v=ICcE72RwEyc</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Framing a Shot</a:t>
            </a:r>
            <a:endParaRPr lang="en-US" dirty="0"/>
          </a:p>
        </p:txBody>
      </p:sp>
      <p:sp>
        <p:nvSpPr>
          <p:cNvPr id="3" name="Content Placeholder 2"/>
          <p:cNvSpPr>
            <a:spLocks noGrp="1"/>
          </p:cNvSpPr>
          <p:nvPr>
            <p:ph idx="1"/>
          </p:nvPr>
        </p:nvSpPr>
        <p:spPr/>
        <p:txBody>
          <a:bodyPr/>
          <a:lstStyle/>
          <a:p>
            <a:r>
              <a:rPr lang="en-US" dirty="0">
                <a:hlinkClick r:id="rId2"/>
              </a:rPr>
              <a:t>https://www.youtube.com/watch?v=</a:t>
            </a:r>
            <a:r>
              <a:rPr lang="en-US" dirty="0" smtClean="0">
                <a:hlinkClick r:id="rId2"/>
              </a:rPr>
              <a:t>myxiMMa2u_g</a:t>
            </a:r>
            <a:endParaRPr lang="en-US" dirty="0" smtClean="0"/>
          </a:p>
          <a:p>
            <a:endParaRPr lang="en-US" dirty="0"/>
          </a:p>
        </p:txBody>
      </p:sp>
    </p:spTree>
    <p:extLst>
      <p:ext uri="{BB962C8B-B14F-4D97-AF65-F5344CB8AC3E}">
        <p14:creationId xmlns:p14="http://schemas.microsoft.com/office/powerpoint/2010/main" val="1237628734"/>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Camera Movement</a:t>
            </a:r>
            <a:endParaRPr lang="en-US" dirty="0"/>
          </a:p>
        </p:txBody>
      </p:sp>
      <p:sp>
        <p:nvSpPr>
          <p:cNvPr id="3" name="Content Placeholder 2"/>
          <p:cNvSpPr>
            <a:spLocks noGrp="1"/>
          </p:cNvSpPr>
          <p:nvPr>
            <p:ph idx="1"/>
          </p:nvPr>
        </p:nvSpPr>
        <p:spPr/>
        <p:txBody>
          <a:bodyPr/>
          <a:lstStyle/>
          <a:p>
            <a:r>
              <a:rPr lang="en-US" dirty="0">
                <a:hlinkClick r:id="rId2"/>
              </a:rPr>
              <a:t>https://www.youtube.com/watch?v=45e1XuA-</a:t>
            </a:r>
            <a:r>
              <a:rPr lang="en-US" dirty="0" smtClean="0">
                <a:hlinkClick r:id="rId2"/>
              </a:rPr>
              <a:t>oLY</a:t>
            </a:r>
            <a:endParaRPr lang="en-US" dirty="0" smtClean="0"/>
          </a:p>
          <a:p>
            <a:endParaRPr lang="en-US" dirty="0"/>
          </a:p>
        </p:txBody>
      </p:sp>
    </p:spTree>
    <p:extLst>
      <p:ext uri="{BB962C8B-B14F-4D97-AF65-F5344CB8AC3E}">
        <p14:creationId xmlns:p14="http://schemas.microsoft.com/office/powerpoint/2010/main" val="1612807035"/>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Aspect Ratio</a:t>
            </a:r>
            <a:endParaRPr lang="en-US" dirty="0"/>
          </a:p>
        </p:txBody>
      </p:sp>
      <p:sp>
        <p:nvSpPr>
          <p:cNvPr id="3" name="Content Placeholder 2"/>
          <p:cNvSpPr>
            <a:spLocks noGrp="1"/>
          </p:cNvSpPr>
          <p:nvPr>
            <p:ph idx="1"/>
          </p:nvPr>
        </p:nvSpPr>
        <p:spPr/>
        <p:txBody>
          <a:bodyPr/>
          <a:lstStyle/>
          <a:p>
            <a:r>
              <a:rPr lang="en-US" dirty="0">
                <a:hlinkClick r:id="rId2"/>
              </a:rPr>
              <a:t>https://www.youtube.com/watch?v=3CgrMsjGk7k&amp;ebc=ANyPxKrrVuvjaxRMT3aQ1TWKad4opBMHgf5Q-</a:t>
            </a:r>
            <a:r>
              <a:rPr lang="en-US" dirty="0" smtClean="0">
                <a:hlinkClick r:id="rId2"/>
              </a:rPr>
              <a:t>qjuONr4FbQCo1LCodqCIjSN4RqNhiJ3hua8VBTn9cGjOT2dNztZ5YHjhfZpWg</a:t>
            </a:r>
            <a:endParaRPr lang="en-US" dirty="0" smtClean="0"/>
          </a:p>
          <a:p>
            <a:endParaRPr lang="en-US" dirty="0"/>
          </a:p>
        </p:txBody>
      </p:sp>
    </p:spTree>
    <p:extLst>
      <p:ext uri="{BB962C8B-B14F-4D97-AF65-F5344CB8AC3E}">
        <p14:creationId xmlns:p14="http://schemas.microsoft.com/office/powerpoint/2010/main" val="1498069935"/>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Using a Tripod</a:t>
            </a:r>
            <a:endParaRPr lang="en-US" dirty="0"/>
          </a:p>
        </p:txBody>
      </p:sp>
      <p:sp>
        <p:nvSpPr>
          <p:cNvPr id="3" name="Content Placeholder 2"/>
          <p:cNvSpPr>
            <a:spLocks noGrp="1"/>
          </p:cNvSpPr>
          <p:nvPr>
            <p:ph idx="1"/>
          </p:nvPr>
        </p:nvSpPr>
        <p:spPr/>
        <p:txBody>
          <a:bodyPr/>
          <a:lstStyle/>
          <a:p>
            <a:r>
              <a:rPr lang="en-US" dirty="0">
                <a:hlinkClick r:id="rId2"/>
              </a:rPr>
              <a:t>https://www.youtube.com/watch?v=DND7Du5oeKY</a:t>
            </a:r>
          </a:p>
          <a:p>
            <a:r>
              <a:rPr lang="en-US" dirty="0" smtClean="0">
                <a:hlinkClick r:id="rId2"/>
              </a:rPr>
              <a:t>https</a:t>
            </a:r>
            <a:r>
              <a:rPr lang="en-US" dirty="0">
                <a:hlinkClick r:id="rId2"/>
              </a:rPr>
              <a:t>://www.youtube.com/watch?v=</a:t>
            </a:r>
            <a:r>
              <a:rPr lang="en-US" dirty="0" smtClean="0">
                <a:hlinkClick r:id="rId2"/>
              </a:rPr>
              <a:t>x6cbTyU0ac8</a:t>
            </a:r>
            <a:endParaRPr lang="en-US" dirty="0" smtClean="0"/>
          </a:p>
          <a:p>
            <a:endParaRPr lang="en-US" dirty="0"/>
          </a:p>
        </p:txBody>
      </p:sp>
    </p:spTree>
    <p:extLst>
      <p:ext uri="{BB962C8B-B14F-4D97-AF65-F5344CB8AC3E}">
        <p14:creationId xmlns:p14="http://schemas.microsoft.com/office/powerpoint/2010/main" val="903160348"/>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Handheld Shooting</a:t>
            </a:r>
            <a:endParaRPr lang="en-US" dirty="0"/>
          </a:p>
        </p:txBody>
      </p:sp>
      <p:sp>
        <p:nvSpPr>
          <p:cNvPr id="3" name="Content Placeholder 2"/>
          <p:cNvSpPr>
            <a:spLocks noGrp="1"/>
          </p:cNvSpPr>
          <p:nvPr>
            <p:ph idx="1"/>
          </p:nvPr>
        </p:nvSpPr>
        <p:spPr/>
        <p:txBody>
          <a:bodyPr/>
          <a:lstStyle/>
          <a:p>
            <a:r>
              <a:rPr lang="en-US" dirty="0">
                <a:hlinkClick r:id="rId2"/>
              </a:rPr>
              <a:t>https://www.youtube.com/watch?v=</a:t>
            </a:r>
            <a:r>
              <a:rPr lang="en-US" dirty="0" smtClean="0">
                <a:hlinkClick r:id="rId2"/>
              </a:rPr>
              <a:t>A0J50v1ygms</a:t>
            </a:r>
            <a:endParaRPr lang="en-US" dirty="0" smtClean="0"/>
          </a:p>
          <a:p>
            <a:endParaRPr lang="en-US" dirty="0"/>
          </a:p>
        </p:txBody>
      </p:sp>
    </p:spTree>
    <p:extLst>
      <p:ext uri="{BB962C8B-B14F-4D97-AF65-F5344CB8AC3E}">
        <p14:creationId xmlns:p14="http://schemas.microsoft.com/office/powerpoint/2010/main" val="7924508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Selecting an Angle</a:t>
            </a:r>
            <a:br>
              <a:rPr lang="en-US" dirty="0" smtClean="0"/>
            </a:br>
            <a:r>
              <a:rPr lang="en-US" dirty="0" smtClean="0"/>
              <a:t>Camera Shots</a:t>
            </a:r>
            <a:endParaRPr lang="en-US" dirty="0"/>
          </a:p>
        </p:txBody>
      </p:sp>
      <p:sp>
        <p:nvSpPr>
          <p:cNvPr id="3" name="Content Placeholder 2"/>
          <p:cNvSpPr>
            <a:spLocks noGrp="1"/>
          </p:cNvSpPr>
          <p:nvPr>
            <p:ph idx="1"/>
          </p:nvPr>
        </p:nvSpPr>
        <p:spPr/>
        <p:txBody>
          <a:bodyPr/>
          <a:lstStyle/>
          <a:p>
            <a:r>
              <a:rPr lang="en-US" dirty="0">
                <a:hlinkClick r:id="rId2"/>
              </a:rPr>
              <a:t>https://www.youtube.com/watch?v=ZwbsYgZ7d-</a:t>
            </a:r>
            <a:r>
              <a:rPr lang="en-US" dirty="0" smtClean="0">
                <a:hlinkClick r:id="rId2"/>
              </a:rPr>
              <a:t>8</a:t>
            </a:r>
            <a:endParaRPr lang="en-US" dirty="0" smtClean="0"/>
          </a:p>
          <a:p>
            <a:endParaRPr lang="en-US" dirty="0"/>
          </a:p>
        </p:txBody>
      </p:sp>
    </p:spTree>
    <p:extLst>
      <p:ext uri="{BB962C8B-B14F-4D97-AF65-F5344CB8AC3E}">
        <p14:creationId xmlns:p14="http://schemas.microsoft.com/office/powerpoint/2010/main" val="1961429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Storyboarding</a:t>
            </a:r>
            <a:endParaRPr lang="en-US" dirty="0"/>
          </a:p>
        </p:txBody>
      </p:sp>
      <p:sp>
        <p:nvSpPr>
          <p:cNvPr id="3" name="Content Placeholder 2"/>
          <p:cNvSpPr>
            <a:spLocks noGrp="1"/>
          </p:cNvSpPr>
          <p:nvPr>
            <p:ph idx="1"/>
          </p:nvPr>
        </p:nvSpPr>
        <p:spPr/>
        <p:txBody>
          <a:bodyPr/>
          <a:lstStyle/>
          <a:p>
            <a:r>
              <a:rPr lang="en-US" dirty="0">
                <a:hlinkClick r:id="rId2"/>
              </a:rPr>
              <a:t>https://www.youtube.com/watch?v=RQsvhq28sOI</a:t>
            </a:r>
          </a:p>
          <a:p>
            <a:r>
              <a:rPr lang="en-US" dirty="0" smtClean="0">
                <a:hlinkClick r:id="rId2"/>
              </a:rPr>
              <a:t>https</a:t>
            </a:r>
            <a:r>
              <a:rPr lang="en-US" dirty="0">
                <a:hlinkClick r:id="rId2"/>
              </a:rPr>
              <a:t>://www.youtube.com/watch?v=</a:t>
            </a:r>
            <a:r>
              <a:rPr lang="en-US" dirty="0" smtClean="0">
                <a:hlinkClick r:id="rId2"/>
              </a:rPr>
              <a:t>0hxoaikaHMA</a:t>
            </a:r>
            <a:endParaRPr lang="en-US" dirty="0" smtClean="0"/>
          </a:p>
          <a:p>
            <a:r>
              <a:rPr lang="en-US" dirty="0">
                <a:hlinkClick r:id="rId3"/>
              </a:rPr>
              <a:t>https://www.youtube.com/watch?v=</a:t>
            </a:r>
            <a:r>
              <a:rPr lang="en-US" dirty="0" smtClean="0">
                <a:hlinkClick r:id="rId3"/>
              </a:rPr>
              <a:t>ux_Em1lVsjI</a:t>
            </a:r>
            <a:endParaRPr lang="en-US" dirty="0" smtClean="0"/>
          </a:p>
          <a:p>
            <a:endParaRPr lang="en-US" dirty="0"/>
          </a:p>
        </p:txBody>
      </p:sp>
    </p:spTree>
    <p:extLst>
      <p:ext uri="{BB962C8B-B14F-4D97-AF65-F5344CB8AC3E}">
        <p14:creationId xmlns:p14="http://schemas.microsoft.com/office/powerpoint/2010/main" val="27966119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Early Days of Animation</a:t>
            </a:r>
            <a:endParaRPr lang="en-US" dirty="0"/>
          </a:p>
        </p:txBody>
      </p:sp>
      <p:sp>
        <p:nvSpPr>
          <p:cNvPr id="3" name="Content Placeholder 2"/>
          <p:cNvSpPr>
            <a:spLocks noGrp="1"/>
          </p:cNvSpPr>
          <p:nvPr>
            <p:ph idx="1"/>
          </p:nvPr>
        </p:nvSpPr>
        <p:spPr/>
        <p:txBody>
          <a:bodyPr/>
          <a:lstStyle/>
          <a:p>
            <a:r>
              <a:rPr lang="en-US" dirty="0">
                <a:hlinkClick r:id="rId2"/>
              </a:rPr>
              <a:t>https://www.youtube.com/watch?v=-66v1ARI0-</a:t>
            </a:r>
            <a:r>
              <a:rPr lang="en-US" dirty="0" smtClean="0">
                <a:hlinkClick r:id="rId2"/>
              </a:rPr>
              <a:t>Q</a:t>
            </a:r>
            <a:endParaRPr lang="en-US" dirty="0" smtClean="0"/>
          </a:p>
          <a:p>
            <a:endParaRPr lang="en-US" dirty="0"/>
          </a:p>
        </p:txBody>
      </p:sp>
    </p:spTree>
    <p:extLst>
      <p:ext uri="{BB962C8B-B14F-4D97-AF65-F5344CB8AC3E}">
        <p14:creationId xmlns:p14="http://schemas.microsoft.com/office/powerpoint/2010/main" val="42832808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GLOSSARY OF TERMS</a:t>
            </a:r>
            <a:endParaRPr lang="en-US" dirty="0"/>
          </a:p>
        </p:txBody>
      </p:sp>
      <p:sp>
        <p:nvSpPr>
          <p:cNvPr id="3" name="Content Placeholder 2"/>
          <p:cNvSpPr>
            <a:spLocks noGrp="1"/>
          </p:cNvSpPr>
          <p:nvPr>
            <p:ph idx="1"/>
          </p:nvPr>
        </p:nvSpPr>
        <p:spPr>
          <a:xfrm>
            <a:off x="685800" y="2209799"/>
            <a:ext cx="7770813" cy="4204041"/>
          </a:xfrm>
        </p:spPr>
        <p:txBody>
          <a:bodyPr>
            <a:normAutofit/>
          </a:bodyPr>
          <a:lstStyle/>
          <a:p>
            <a:r>
              <a:rPr lang="en-US" b="1" dirty="0"/>
              <a:t>*Aerial Shot</a:t>
            </a:r>
            <a:r>
              <a:rPr lang="en-US" dirty="0"/>
              <a:t/>
            </a:r>
            <a:br>
              <a:rPr lang="en-US" dirty="0"/>
            </a:br>
            <a:r>
              <a:rPr lang="en-US" dirty="0"/>
              <a:t>A shot taken from a crane, plane, or helicopter. Not necessarily a moving shot. </a:t>
            </a:r>
          </a:p>
          <a:p>
            <a:r>
              <a:rPr lang="en-US" b="1" dirty="0"/>
              <a:t>Bridging Shot</a:t>
            </a:r>
            <a:r>
              <a:rPr lang="en-US" dirty="0"/>
              <a:t/>
            </a:r>
            <a:br>
              <a:rPr lang="en-US" dirty="0"/>
            </a:br>
            <a:r>
              <a:rPr lang="en-US" dirty="0"/>
              <a:t>A shot used to cover a jump in time or place or other discontinuity. Examples are </a:t>
            </a:r>
          </a:p>
          <a:p>
            <a:pPr lvl="1"/>
            <a:r>
              <a:rPr lang="en-US" dirty="0"/>
              <a:t>falling calendar pages </a:t>
            </a:r>
          </a:p>
          <a:p>
            <a:pPr lvl="1"/>
            <a:r>
              <a:rPr lang="en-US" dirty="0"/>
              <a:t>railroad wheels </a:t>
            </a:r>
          </a:p>
          <a:p>
            <a:pPr lvl="1"/>
            <a:r>
              <a:rPr lang="en-US" dirty="0"/>
              <a:t>newspaper headlines </a:t>
            </a:r>
          </a:p>
          <a:p>
            <a:pPr lvl="1"/>
            <a:r>
              <a:rPr lang="en-US" dirty="0"/>
              <a:t>seasonal changes</a:t>
            </a:r>
          </a:p>
          <a:p>
            <a:endParaRPr lang="en-US" dirty="0"/>
          </a:p>
        </p:txBody>
      </p:sp>
    </p:spTree>
    <p:extLst>
      <p:ext uri="{BB962C8B-B14F-4D97-AF65-F5344CB8AC3E}">
        <p14:creationId xmlns:p14="http://schemas.microsoft.com/office/powerpoint/2010/main" val="422617182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GLOSSARY OF TERMS</a:t>
            </a:r>
          </a:p>
        </p:txBody>
      </p:sp>
      <p:sp>
        <p:nvSpPr>
          <p:cNvPr id="3" name="Content Placeholder 2"/>
          <p:cNvSpPr>
            <a:spLocks noGrp="1"/>
          </p:cNvSpPr>
          <p:nvPr>
            <p:ph idx="1"/>
          </p:nvPr>
        </p:nvSpPr>
        <p:spPr/>
        <p:txBody>
          <a:bodyPr/>
          <a:lstStyle/>
          <a:p>
            <a:r>
              <a:rPr lang="en-US" dirty="0" smtClean="0"/>
              <a:t>Establishing Shot: Let’s us know the location of the scene. </a:t>
            </a:r>
          </a:p>
          <a:p>
            <a:r>
              <a:rPr lang="en-US" b="1" dirty="0" smtClean="0"/>
              <a:t>Extreme long shot</a:t>
            </a:r>
            <a:r>
              <a:rPr lang="en-US" dirty="0" smtClean="0"/>
              <a:t/>
            </a:r>
            <a:br>
              <a:rPr lang="en-US" dirty="0" smtClean="0"/>
            </a:br>
            <a:r>
              <a:rPr lang="en-US" dirty="0" smtClean="0"/>
              <a:t>A panoramic view of an exterior location photographed from a considerable distance, often as far as a quarter-mile away. May also serve as the </a:t>
            </a:r>
            <a:r>
              <a:rPr lang="en-US" b="1" dirty="0" smtClean="0"/>
              <a:t>establishing shot</a:t>
            </a:r>
            <a:r>
              <a:rPr lang="en-US" dirty="0" smtClean="0"/>
              <a:t> </a:t>
            </a:r>
          </a:p>
          <a:p>
            <a:endParaRPr lang="en-US" dirty="0"/>
          </a:p>
        </p:txBody>
      </p:sp>
    </p:spTree>
    <p:extLst>
      <p:ext uri="{BB962C8B-B14F-4D97-AF65-F5344CB8AC3E}">
        <p14:creationId xmlns:p14="http://schemas.microsoft.com/office/powerpoint/2010/main" val="24912610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GLOSSARY OF TERMS</a:t>
            </a:r>
          </a:p>
        </p:txBody>
      </p:sp>
      <p:sp>
        <p:nvSpPr>
          <p:cNvPr id="3" name="Content Placeholder 2"/>
          <p:cNvSpPr>
            <a:spLocks noGrp="1"/>
          </p:cNvSpPr>
          <p:nvPr>
            <p:ph idx="1"/>
          </p:nvPr>
        </p:nvSpPr>
        <p:spPr/>
        <p:txBody>
          <a:bodyPr/>
          <a:lstStyle/>
          <a:p>
            <a:r>
              <a:rPr lang="en-US" b="1" dirty="0" smtClean="0"/>
              <a:t>*Camera Angle</a:t>
            </a:r>
            <a:r>
              <a:rPr lang="en-US" dirty="0" smtClean="0"/>
              <a:t/>
            </a:r>
            <a:br>
              <a:rPr lang="en-US" dirty="0" smtClean="0"/>
            </a:br>
            <a:r>
              <a:rPr lang="en-US" dirty="0" smtClean="0"/>
              <a:t>The angle at which the camera is pointed at the subject: </a:t>
            </a:r>
          </a:p>
          <a:p>
            <a:pPr lvl="0"/>
            <a:r>
              <a:rPr lang="en-US" dirty="0" smtClean="0"/>
              <a:t>Low </a:t>
            </a:r>
          </a:p>
          <a:p>
            <a:pPr lvl="0"/>
            <a:r>
              <a:rPr lang="en-US" dirty="0" smtClean="0"/>
              <a:t>High </a:t>
            </a:r>
          </a:p>
          <a:p>
            <a:pPr lvl="0"/>
            <a:r>
              <a:rPr lang="en-US" dirty="0" smtClean="0"/>
              <a:t>Tilt</a:t>
            </a:r>
          </a:p>
          <a:p>
            <a:endParaRPr lang="en-US" dirty="0"/>
          </a:p>
        </p:txBody>
      </p:sp>
    </p:spTree>
    <p:extLst>
      <p:ext uri="{BB962C8B-B14F-4D97-AF65-F5344CB8AC3E}">
        <p14:creationId xmlns:p14="http://schemas.microsoft.com/office/powerpoint/2010/main" val="8029933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GLOSSARY OF TERMS</a:t>
            </a:r>
          </a:p>
        </p:txBody>
      </p:sp>
      <p:sp>
        <p:nvSpPr>
          <p:cNvPr id="3" name="Content Placeholder 2"/>
          <p:cNvSpPr>
            <a:spLocks noGrp="1"/>
          </p:cNvSpPr>
          <p:nvPr>
            <p:ph idx="1"/>
          </p:nvPr>
        </p:nvSpPr>
        <p:spPr/>
        <p:txBody>
          <a:bodyPr>
            <a:normAutofit fontScale="92500" lnSpcReduction="10000"/>
          </a:bodyPr>
          <a:lstStyle/>
          <a:p>
            <a:r>
              <a:rPr lang="en-US" b="1" dirty="0" smtClean="0"/>
              <a:t>Framing </a:t>
            </a:r>
            <a:r>
              <a:rPr lang="en-US" dirty="0" smtClean="0"/>
              <a:t/>
            </a:r>
            <a:br>
              <a:rPr lang="en-US" dirty="0" smtClean="0"/>
            </a:br>
            <a:r>
              <a:rPr lang="en-US" dirty="0" smtClean="0"/>
              <a:t>The way in which subjects and objects are framed within a shot produces specific readings. Size and volume within the frame speak as much as dialogue. So too do camera angles. Thus, for example, a high-angle extreme long shot of two men walking away in the distance, (as in the end of Jean Renoir's </a:t>
            </a:r>
            <a:r>
              <a:rPr lang="en-US" i="1" dirty="0" smtClean="0"/>
              <a:t>La Grande Illusion</a:t>
            </a:r>
            <a:r>
              <a:rPr lang="en-US" dirty="0" smtClean="0"/>
              <a:t>, 1937) points to their vulnerability - they are about to disappear, possibly die. Low angle shots in medium close-up on a person can point to their power, but it can also point to ridicule because of the distortion factor. </a:t>
            </a:r>
          </a:p>
          <a:p>
            <a:endParaRPr lang="en-US" dirty="0"/>
          </a:p>
        </p:txBody>
      </p:sp>
    </p:spTree>
    <p:extLst>
      <p:ext uri="{BB962C8B-B14F-4D97-AF65-F5344CB8AC3E}">
        <p14:creationId xmlns:p14="http://schemas.microsoft.com/office/powerpoint/2010/main" val="39637441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GLOSSARY OF TERMS</a:t>
            </a:r>
          </a:p>
        </p:txBody>
      </p:sp>
      <p:sp>
        <p:nvSpPr>
          <p:cNvPr id="3" name="Content Placeholder 2"/>
          <p:cNvSpPr>
            <a:spLocks noGrp="1"/>
          </p:cNvSpPr>
          <p:nvPr>
            <p:ph idx="1"/>
          </p:nvPr>
        </p:nvSpPr>
        <p:spPr/>
        <p:txBody>
          <a:bodyPr>
            <a:normAutofit fontScale="92500" lnSpcReduction="10000"/>
          </a:bodyPr>
          <a:lstStyle/>
          <a:p>
            <a:r>
              <a:rPr lang="en-US" b="1" u="sng" dirty="0" smtClean="0"/>
              <a:t>Pan</a:t>
            </a:r>
            <a:r>
              <a:rPr lang="en-US" dirty="0" smtClean="0"/>
              <a:t/>
            </a:r>
            <a:br>
              <a:rPr lang="en-US" dirty="0" smtClean="0"/>
            </a:br>
            <a:r>
              <a:rPr lang="en-US" dirty="0" smtClean="0"/>
              <a:t>(abbreviation of </a:t>
            </a:r>
            <a:r>
              <a:rPr lang="en-US" dirty="0" err="1" smtClean="0"/>
              <a:t>panorma</a:t>
            </a:r>
            <a:r>
              <a:rPr lang="en-US" dirty="0" smtClean="0"/>
              <a:t>) Movement of the camera from left to right or right to left around the imaginary vertical axis that runs through the camera. A panning shot is sometimes confused with a </a:t>
            </a:r>
            <a:r>
              <a:rPr lang="en-US" u="sng" dirty="0" smtClean="0">
                <a:hlinkClick r:id="rId2"/>
              </a:rPr>
              <a:t>tracking shot</a:t>
            </a:r>
            <a:r>
              <a:rPr lang="en-US" dirty="0" smtClean="0"/>
              <a:t>. </a:t>
            </a:r>
          </a:p>
          <a:p>
            <a:r>
              <a:rPr lang="en-US" b="1" u="sng" dirty="0" smtClean="0"/>
              <a:t>Point of view shot</a:t>
            </a:r>
            <a:r>
              <a:rPr lang="en-US" dirty="0" smtClean="0"/>
              <a:t/>
            </a:r>
            <a:br>
              <a:rPr lang="en-US" dirty="0" smtClean="0"/>
            </a:br>
            <a:r>
              <a:rPr lang="en-US" dirty="0" smtClean="0"/>
              <a:t>(Often abbreviated as '</a:t>
            </a:r>
            <a:r>
              <a:rPr lang="en-US" dirty="0" err="1" smtClean="0"/>
              <a:t>pov</a:t>
            </a:r>
            <a:r>
              <a:rPr lang="en-US" dirty="0" smtClean="0"/>
              <a:t>'). A shot which shows the scene from the </a:t>
            </a:r>
            <a:r>
              <a:rPr lang="en-US" dirty="0" err="1" smtClean="0"/>
              <a:t>specfic</a:t>
            </a:r>
            <a:r>
              <a:rPr lang="en-US" dirty="0" smtClean="0"/>
              <a:t> point of view of one of the characters. </a:t>
            </a:r>
          </a:p>
          <a:p>
            <a:r>
              <a:rPr lang="en-US" b="1" u="sng" dirty="0" smtClean="0"/>
              <a:t>Pull back shot</a:t>
            </a:r>
            <a:r>
              <a:rPr lang="en-US" dirty="0" smtClean="0"/>
              <a:t/>
            </a:r>
            <a:br>
              <a:rPr lang="en-US" dirty="0" smtClean="0"/>
            </a:br>
            <a:r>
              <a:rPr lang="en-US" dirty="0" smtClean="0"/>
              <a:t>A </a:t>
            </a:r>
            <a:r>
              <a:rPr lang="en-US" u="sng" dirty="0" smtClean="0">
                <a:hlinkClick r:id="rId2"/>
              </a:rPr>
              <a:t>tracking </a:t>
            </a:r>
            <a:r>
              <a:rPr lang="en-US" u="sng" dirty="0" err="1" smtClean="0">
                <a:hlinkClick r:id="rId2"/>
              </a:rPr>
              <a:t>shot</a:t>
            </a:r>
            <a:r>
              <a:rPr lang="en-US" dirty="0" err="1" smtClean="0"/>
              <a:t>or</a:t>
            </a:r>
            <a:r>
              <a:rPr lang="en-US" u="sng" dirty="0" err="1" smtClean="0">
                <a:hlinkClick r:id="rId2"/>
              </a:rPr>
              <a:t>zoom</a:t>
            </a:r>
            <a:r>
              <a:rPr lang="en-US" dirty="0" err="1" smtClean="0"/>
              <a:t>that</a:t>
            </a:r>
            <a:r>
              <a:rPr lang="en-US" dirty="0" smtClean="0"/>
              <a:t> moves back from the subject</a:t>
            </a:r>
            <a:endParaRPr lang="en-US" dirty="0"/>
          </a:p>
        </p:txBody>
      </p:sp>
    </p:spTree>
    <p:extLst>
      <p:ext uri="{BB962C8B-B14F-4D97-AF65-F5344CB8AC3E}">
        <p14:creationId xmlns:p14="http://schemas.microsoft.com/office/powerpoint/2010/main" val="738945585"/>
      </p:ext>
    </p:extLst>
  </p:cSld>
  <p:clrMapOvr>
    <a:masterClrMapping/>
  </p:clrMapOvr>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5" Type="http://schemas.openxmlformats.org/officeDocument/2006/relationships/image" Target="../media/image5.jpeg"/><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Folio">
  <a:themeElements>
    <a:clrScheme name="Folio">
      <a:dk1>
        <a:sysClr val="windowText" lastClr="000000"/>
      </a:dk1>
      <a:lt1>
        <a:sysClr val="window" lastClr="FFFFFF"/>
      </a:lt1>
      <a:dk2>
        <a:srgbClr val="2D2F2B"/>
      </a:dk2>
      <a:lt2>
        <a:srgbClr val="DEDED7"/>
      </a:lt2>
      <a:accent1>
        <a:srgbClr val="294171"/>
      </a:accent1>
      <a:accent2>
        <a:srgbClr val="748CBC"/>
      </a:accent2>
      <a:accent3>
        <a:srgbClr val="8E887C"/>
      </a:accent3>
      <a:accent4>
        <a:srgbClr val="834736"/>
      </a:accent4>
      <a:accent5>
        <a:srgbClr val="5A1705"/>
      </a:accent5>
      <a:accent6>
        <a:srgbClr val="A0A16A"/>
      </a:accent6>
      <a:hlink>
        <a:srgbClr val="74B6BC"/>
      </a:hlink>
      <a:folHlink>
        <a:srgbClr val="7F95A4"/>
      </a:folHlink>
    </a:clrScheme>
    <a:fontScheme name="Folio">
      <a:majorFont>
        <a:latin typeface="Calisto MT"/>
        <a:ea typeface=""/>
        <a:cs typeface=""/>
        <a:font script="Jpan" typeface="ＭＳ 明朝"/>
      </a:majorFont>
      <a:minorFont>
        <a:latin typeface="Calisto MT"/>
        <a:ea typeface=""/>
        <a:cs typeface=""/>
        <a:font script="Jpan" typeface="ＭＳ 明朝"/>
      </a:minorFont>
    </a:fontScheme>
    <a:fmtScheme name="Folio">
      <a:fillStyleLst>
        <a:solidFill>
          <a:schemeClr val="phClr"/>
        </a:solidFill>
        <a:blipFill rotWithShape="1">
          <a:blip xmlns:r="http://schemas.openxmlformats.org/officeDocument/2006/relationships" r:embed="rId1">
            <a:duotone>
              <a:schemeClr val="phClr">
                <a:shade val="30000"/>
                <a:satMod val="120000"/>
              </a:schemeClr>
              <a:schemeClr val="phClr">
                <a:tint val="70000"/>
                <a:satMod val="350000"/>
                <a:lumMod val="110000"/>
              </a:schemeClr>
            </a:duotone>
          </a:blip>
          <a:stretch/>
        </a:blipFill>
        <a:blipFill rotWithShape="1">
          <a:blip xmlns:r="http://schemas.openxmlformats.org/officeDocument/2006/relationships" r:embed="rId2">
            <a:duotone>
              <a:schemeClr val="phClr">
                <a:shade val="40000"/>
                <a:satMod val="120000"/>
              </a:schemeClr>
              <a:schemeClr val="phClr">
                <a:tint val="70000"/>
                <a:satMod val="300000"/>
                <a:lumMod val="110000"/>
              </a:schemeClr>
            </a:duotone>
          </a:blip>
          <a:tile tx="0" ty="0" sx="50000" sy="50000" flip="none" algn="tl"/>
        </a:blipFill>
      </a:fillStyleLst>
      <a:lnStyleLst>
        <a:ln w="12700" cap="flat" cmpd="sng" algn="ctr">
          <a:solidFill>
            <a:schemeClr val="phClr">
              <a:shade val="95000"/>
              <a:satMod val="105000"/>
            </a:schemeClr>
          </a:solidFill>
          <a:prstDash val="solid"/>
        </a:ln>
        <a:ln w="3175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38100" dist="25400" dir="5400000" algn="br" rotWithShape="0">
              <a:srgbClr val="000000">
                <a:alpha val="50000"/>
              </a:srgbClr>
            </a:outerShdw>
          </a:effectLst>
        </a:effectStyle>
        <a:effectStyle>
          <a:effectLst>
            <a:innerShdw blurRad="190500" dist="25400">
              <a:srgbClr val="000000">
                <a:alpha val="50000"/>
              </a:srgbClr>
            </a:innerShdw>
          </a:effectLst>
        </a:effectStyle>
      </a:effectStyleLst>
      <a:bgFillStyleLst>
        <a:blipFill rotWithShape="1">
          <a:blip xmlns:r="http://schemas.openxmlformats.org/officeDocument/2006/relationships" r:embed="rId3">
            <a:duotone>
              <a:schemeClr val="phClr">
                <a:shade val="10000"/>
                <a:satMod val="125000"/>
              </a:schemeClr>
              <a:schemeClr val="phClr">
                <a:tint val="70000"/>
                <a:satMod val="350000"/>
                <a:lumMod val="110000"/>
              </a:schemeClr>
            </a:duotone>
          </a:blip>
          <a:stretch/>
        </a:blipFill>
        <a:blipFill rotWithShape="1">
          <a:blip xmlns:r="http://schemas.openxmlformats.org/officeDocument/2006/relationships" r:embed="rId4">
            <a:duotone>
              <a:schemeClr val="phClr">
                <a:shade val="10000"/>
                <a:satMod val="125000"/>
              </a:schemeClr>
              <a:schemeClr val="phClr">
                <a:tint val="70000"/>
                <a:satMod val="350000"/>
                <a:lumMod val="110000"/>
              </a:schemeClr>
            </a:duotone>
          </a:blip>
          <a:stretch/>
        </a:blipFill>
        <a:blipFill rotWithShape="1">
          <a:blip xmlns:r="http://schemas.openxmlformats.org/officeDocument/2006/relationships" r:embed="rId5">
            <a:duotone>
              <a:schemeClr val="phClr">
                <a:shade val="3000"/>
                <a:lumMod val="10000"/>
              </a:schemeClr>
              <a:schemeClr val="phClr">
                <a:tint val="91000"/>
                <a:satMod val="500000"/>
                <a:lumMod val="125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Folio.thmx</Template>
  <TotalTime>5162</TotalTime>
  <Words>2185</Words>
  <Application>Microsoft Macintosh PowerPoint</Application>
  <PresentationFormat>On-screen Show (4:3)</PresentationFormat>
  <Paragraphs>312</Paragraphs>
  <Slides>49</Slides>
  <Notes>0</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Folio</vt:lpstr>
      <vt:lpstr>MOVIEMAKING  MERIT BADGE</vt:lpstr>
      <vt:lpstr>What is Art?</vt:lpstr>
      <vt:lpstr>What is Moviemaking?</vt:lpstr>
      <vt:lpstr>How are Movies  and Theatre Similar?</vt:lpstr>
      <vt:lpstr>How are Movies and Theatre Different?</vt:lpstr>
      <vt:lpstr>What skills does one need for making movies?</vt:lpstr>
      <vt:lpstr>Science of Moviemaking</vt:lpstr>
      <vt:lpstr>Edward Muybridge (1830-1904)</vt:lpstr>
      <vt:lpstr>Early Animation</vt:lpstr>
      <vt:lpstr>Birth of Cinema Montage</vt:lpstr>
      <vt:lpstr>Thomas Edison</vt:lpstr>
      <vt:lpstr>History of the Motion Picture</vt:lpstr>
      <vt:lpstr>Elements of Moviemaking </vt:lpstr>
      <vt:lpstr>Moviemaker’s Tools Cameras</vt:lpstr>
      <vt:lpstr>Moviemaker’s Tools Lenses</vt:lpstr>
      <vt:lpstr>Moviemaker’s Tools Lenses</vt:lpstr>
      <vt:lpstr>Moviemaker’s Tools Lenses</vt:lpstr>
      <vt:lpstr>Depth of Field</vt:lpstr>
      <vt:lpstr>Focal Length</vt:lpstr>
      <vt:lpstr>Focal Length</vt:lpstr>
      <vt:lpstr>Film</vt:lpstr>
      <vt:lpstr>Digital Recording</vt:lpstr>
      <vt:lpstr>Lighting Equipment</vt:lpstr>
      <vt:lpstr>Sound Equipment</vt:lpstr>
      <vt:lpstr>Preproduction</vt:lpstr>
      <vt:lpstr>Preproduction</vt:lpstr>
      <vt:lpstr>Where to Shoot?</vt:lpstr>
      <vt:lpstr>Camera</vt:lpstr>
      <vt:lpstr>Shooting</vt:lpstr>
      <vt:lpstr>Shooting</vt:lpstr>
      <vt:lpstr>Shooting</vt:lpstr>
      <vt:lpstr>Cinematic Elements</vt:lpstr>
      <vt:lpstr>Framing/Composition</vt:lpstr>
      <vt:lpstr>PowerPoint Presentation</vt:lpstr>
      <vt:lpstr>10 Tips for Beginning Film Makers</vt:lpstr>
      <vt:lpstr>Basic Camera Shots for Filmmaking</vt:lpstr>
      <vt:lpstr>Framing a Shot</vt:lpstr>
      <vt:lpstr>Camera Movement</vt:lpstr>
      <vt:lpstr>Aspect Ratio</vt:lpstr>
      <vt:lpstr>Using a Tripod</vt:lpstr>
      <vt:lpstr>Handheld Shooting</vt:lpstr>
      <vt:lpstr>Selecting an Angle Camera Shots</vt:lpstr>
      <vt:lpstr>Storyboarding</vt:lpstr>
      <vt:lpstr>Early Days of Animation</vt:lpstr>
      <vt:lpstr>GLOSSARY OF TERMS</vt:lpstr>
      <vt:lpstr>GLOSSARY OF TERMS</vt:lpstr>
      <vt:lpstr>GLOSSARY OF TERMS</vt:lpstr>
      <vt:lpstr>GLOSSARY OF TERMS</vt:lpstr>
      <vt:lpstr>GLOSSARY OF TERMS</vt:lpstr>
    </vt:vector>
  </TitlesOfParts>
  <Company>St. Augustine High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MOVIEMAKING  MERIT BADGE</dc:title>
  <dc:creator>Joseph Bernens</dc:creator>
  <cp:lastModifiedBy>Joseph Bernens</cp:lastModifiedBy>
  <cp:revision>39</cp:revision>
  <dcterms:created xsi:type="dcterms:W3CDTF">2016-04-15T06:01:30Z</dcterms:created>
  <dcterms:modified xsi:type="dcterms:W3CDTF">2016-05-03T00:38:45Z</dcterms:modified>
</cp:coreProperties>
</file>